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2" r:id="rId1"/>
  </p:sldMasterIdLst>
  <p:notesMasterIdLst>
    <p:notesMasterId r:id="rId18"/>
  </p:notesMasterIdLst>
  <p:handoutMasterIdLst>
    <p:handoutMasterId r:id="rId19"/>
  </p:handoutMasterIdLst>
  <p:sldIdLst>
    <p:sldId id="256" r:id="rId2"/>
    <p:sldId id="257" r:id="rId3"/>
    <p:sldId id="258" r:id="rId4"/>
    <p:sldId id="261" r:id="rId5"/>
    <p:sldId id="260" r:id="rId6"/>
    <p:sldId id="286" r:id="rId7"/>
    <p:sldId id="287" r:id="rId8"/>
    <p:sldId id="285" r:id="rId9"/>
    <p:sldId id="288" r:id="rId10"/>
    <p:sldId id="259" r:id="rId11"/>
    <p:sldId id="263" r:id="rId12"/>
    <p:sldId id="278" r:id="rId13"/>
    <p:sldId id="280" r:id="rId14"/>
    <p:sldId id="283" r:id="rId15"/>
    <p:sldId id="264" r:id="rId16"/>
    <p:sldId id="265" r:id="rId17"/>
  </p:sldIdLst>
  <p:sldSz cx="9144000" cy="6858000" type="screen4x3"/>
  <p:notesSz cx="6797675" cy="9926638"/>
  <p:defaultTextStyle>
    <a:defPPr>
      <a:defRPr lang="fr-FR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FFFFFF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napVertSplitter="1" vertBarState="minimized" horzBarState="maximized">
    <p:restoredLeft sz="15129" autoAdjust="0"/>
    <p:restoredTop sz="94650" autoAdjust="0"/>
  </p:normalViewPr>
  <p:slideViewPr>
    <p:cSldViewPr>
      <p:cViewPr varScale="1">
        <p:scale>
          <a:sx n="92" d="100"/>
          <a:sy n="92" d="100"/>
        </p:scale>
        <p:origin x="1428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1" d="100"/>
          <a:sy n="71" d="100"/>
        </p:scale>
        <p:origin x="-2124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="" xmlns:a16="http://schemas.microsoft.com/office/drawing/2014/main" id="{C737A76D-845F-4E8C-BCF2-2431DB83987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275" tIns="45638" rIns="91275" bIns="45638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1267" name="Rectangle 3">
            <a:extLst>
              <a:ext uri="{FF2B5EF4-FFF2-40B4-BE49-F238E27FC236}">
                <a16:creationId xmlns="" xmlns:a16="http://schemas.microsoft.com/office/drawing/2014/main" id="{03675254-04C3-451C-A0E5-540583E7C32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275" tIns="45638" rIns="91275" bIns="45638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1268" name="Rectangle 4">
            <a:extLst>
              <a:ext uri="{FF2B5EF4-FFF2-40B4-BE49-F238E27FC236}">
                <a16:creationId xmlns="" xmlns:a16="http://schemas.microsoft.com/office/drawing/2014/main" id="{59173A63-EA02-4407-85B1-A31B83E95A70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9750"/>
            <a:ext cx="2946400" cy="4953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275" tIns="45638" rIns="91275" bIns="45638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1269" name="Rectangle 5">
            <a:extLst>
              <a:ext uri="{FF2B5EF4-FFF2-40B4-BE49-F238E27FC236}">
                <a16:creationId xmlns="" xmlns:a16="http://schemas.microsoft.com/office/drawing/2014/main" id="{2A37CE6D-A101-41F8-84FC-54E0943BE4E5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429750"/>
            <a:ext cx="2946400" cy="4953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275" tIns="45638" rIns="91275" bIns="45638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B42B347A-14C9-4B14-8195-0179E44B179F}" type="slidenum">
              <a:rPr lang="fr-FR" altLang="en-US"/>
              <a:pPr>
                <a:defRPr/>
              </a:pPr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10191562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="" xmlns:a16="http://schemas.microsoft.com/office/drawing/2014/main" id="{C0E83285-122B-4134-8218-2FA8104F90C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275" tIns="45638" rIns="91275" bIns="45638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9459" name="Rectangle 3">
            <a:extLst>
              <a:ext uri="{FF2B5EF4-FFF2-40B4-BE49-F238E27FC236}">
                <a16:creationId xmlns="" xmlns:a16="http://schemas.microsoft.com/office/drawing/2014/main" id="{71330626-2A94-4C76-A8E4-6DDF4CCA5EC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275" tIns="45638" rIns="91275" bIns="45638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9163" y="744538"/>
            <a:ext cx="4960937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61" name="Rectangle 5">
            <a:extLst>
              <a:ext uri="{FF2B5EF4-FFF2-40B4-BE49-F238E27FC236}">
                <a16:creationId xmlns="" xmlns:a16="http://schemas.microsoft.com/office/drawing/2014/main" id="{99603CF2-D9D9-41BB-9565-0798E1A7B83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4875"/>
            <a:ext cx="5438775" cy="44672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275" tIns="45638" rIns="91275" bIns="456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/>
              <a:t>Cliquez pour modifier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19462" name="Rectangle 6">
            <a:extLst>
              <a:ext uri="{FF2B5EF4-FFF2-40B4-BE49-F238E27FC236}">
                <a16:creationId xmlns="" xmlns:a16="http://schemas.microsoft.com/office/drawing/2014/main" id="{BC1D8F1F-A69A-4465-8ADB-201C7061D59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946400" cy="4953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275" tIns="45638" rIns="91275" bIns="45638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9463" name="Rectangle 7">
            <a:extLst>
              <a:ext uri="{FF2B5EF4-FFF2-40B4-BE49-F238E27FC236}">
                <a16:creationId xmlns="" xmlns:a16="http://schemas.microsoft.com/office/drawing/2014/main" id="{480603A6-9B26-42B8-9194-5249BD53640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29750"/>
            <a:ext cx="2946400" cy="4953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275" tIns="45638" rIns="91275" bIns="45638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4893013-D5FA-470E-A617-651AD49471E3}" type="slidenum">
              <a:rPr lang="fr-FR" altLang="en-US"/>
              <a:pPr>
                <a:defRPr/>
              </a:pPr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178016643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modele slide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8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5">
            <a:extLst>
              <a:ext uri="{FF2B5EF4-FFF2-40B4-BE49-F238E27FC236}">
                <a16:creationId xmlns="" xmlns:a16="http://schemas.microsoft.com/office/drawing/2014/main" id="{36F5822E-0DEE-4B01-9A24-C227EC06A5D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7308850" y="6165850"/>
            <a:ext cx="1366838" cy="366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endParaRPr lang="fr-FR" altLang="fr-FR"/>
          </a:p>
        </p:txBody>
      </p:sp>
      <p:sp>
        <p:nvSpPr>
          <p:cNvPr id="6" name="Text Box 6">
            <a:extLst>
              <a:ext uri="{FF2B5EF4-FFF2-40B4-BE49-F238E27FC236}">
                <a16:creationId xmlns="" xmlns:a16="http://schemas.microsoft.com/office/drawing/2014/main" id="{FBFE21CB-E352-4029-913A-FCEA75CF97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7108825" y="6299200"/>
            <a:ext cx="1208088" cy="366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endParaRPr lang="fr-FR" altLang="fr-FR"/>
          </a:p>
        </p:txBody>
      </p:sp>
      <p:sp>
        <p:nvSpPr>
          <p:cNvPr id="7" name="Text Box 7">
            <a:extLst>
              <a:ext uri="{FF2B5EF4-FFF2-40B4-BE49-F238E27FC236}">
                <a16:creationId xmlns="" xmlns:a16="http://schemas.microsoft.com/office/drawing/2014/main" id="{7004DABF-F62A-4961-A6B6-C2386D0567E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763713" y="115888"/>
            <a:ext cx="2376487" cy="36671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fr-FR" i="1" dirty="0"/>
              <a:t>Entity</a:t>
            </a:r>
          </a:p>
        </p:txBody>
      </p:sp>
      <p:sp>
        <p:nvSpPr>
          <p:cNvPr id="8" name="Text Box 8">
            <a:extLst>
              <a:ext uri="{FF2B5EF4-FFF2-40B4-BE49-F238E27FC236}">
                <a16:creationId xmlns="" xmlns:a16="http://schemas.microsoft.com/office/drawing/2014/main" id="{F27CF7DD-3FDB-4C46-86E4-D5D8945965D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843213" y="0"/>
            <a:ext cx="935037" cy="9144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fr-FR" altLang="fr-FR" sz="5400">
                <a:latin typeface="ZapfChancery" pitchFamily="18" charset="0"/>
              </a:rPr>
              <a:t>C</a:t>
            </a:r>
            <a:r>
              <a:rPr lang="fr-FR" altLang="fr-FR" sz="3200">
                <a:solidFill>
                  <a:srgbClr val="FF9933"/>
                </a:solidFill>
                <a:latin typeface="ZapfChancery" pitchFamily="18" charset="0"/>
              </a:rPr>
              <a:t>B</a:t>
            </a:r>
          </a:p>
        </p:txBody>
      </p:sp>
      <p:sp>
        <p:nvSpPr>
          <p:cNvPr id="9" name="Text Box 9">
            <a:extLst>
              <a:ext uri="{FF2B5EF4-FFF2-40B4-BE49-F238E27FC236}">
                <a16:creationId xmlns="" xmlns:a16="http://schemas.microsoft.com/office/drawing/2014/main" id="{C223535C-C8AE-4C2E-A91F-8A8BEC8835E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7092950" y="6165850"/>
            <a:ext cx="1871663" cy="366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US" altLang="fr-FR" b="1" dirty="0">
                <a:solidFill>
                  <a:srgbClr val="FF9900"/>
                </a:solidFill>
              </a:rPr>
              <a:t>Firm  </a:t>
            </a:r>
            <a:r>
              <a:rPr lang="fr-FR" altLang="fr-FR" b="1" dirty="0">
                <a:solidFill>
                  <a:srgbClr val="FF9900"/>
                </a:solidFill>
              </a:rPr>
              <a:t>X.</a:t>
            </a:r>
          </a:p>
        </p:txBody>
      </p:sp>
      <p:sp>
        <p:nvSpPr>
          <p:cNvPr id="10" name="Text Box 13">
            <a:extLst>
              <a:ext uri="{FF2B5EF4-FFF2-40B4-BE49-F238E27FC236}">
                <a16:creationId xmlns="" xmlns:a16="http://schemas.microsoft.com/office/drawing/2014/main" id="{9A8C504F-6A89-484B-8589-0118DCE1430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-36513" y="6365875"/>
            <a:ext cx="1943101" cy="5778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fr-FR" altLang="fr-FR" sz="900" dirty="0">
                <a:cs typeface="Times New Roman" pitchFamily="18" charset="0"/>
              </a:rPr>
              <a:t>A4.2.1 / Pack SMEs / ISA version</a:t>
            </a:r>
            <a:br>
              <a:rPr lang="fr-FR" altLang="fr-FR" sz="900" dirty="0">
                <a:cs typeface="Times New Roman" pitchFamily="18" charset="0"/>
              </a:rPr>
            </a:br>
            <a:r>
              <a:rPr lang="fr-FR" altLang="fr-FR" sz="900" dirty="0">
                <a:cs typeface="Times New Roman" pitchFamily="18" charset="0"/>
              </a:rPr>
              <a:t>March 2014 © CNCC</a:t>
            </a:r>
          </a:p>
          <a:p>
            <a:pPr eaLnBrk="1" hangingPunct="1">
              <a:spcBef>
                <a:spcPct val="50000"/>
              </a:spcBef>
              <a:defRPr/>
            </a:pPr>
            <a:endParaRPr lang="fr-FR" altLang="fr-FR" sz="900" dirty="0">
              <a:cs typeface="Times New Roman" pitchFamily="18" charset="0"/>
            </a:endParaRPr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979613" y="2133600"/>
            <a:ext cx="6980237" cy="1295400"/>
          </a:xfrm>
        </p:spPr>
        <p:txBody>
          <a:bodyPr/>
          <a:lstStyle>
            <a:lvl1pPr>
              <a:defRPr sz="1600" b="0">
                <a:solidFill>
                  <a:schemeClr val="tx1"/>
                </a:solidFill>
              </a:defRPr>
            </a:lvl1pPr>
          </a:lstStyle>
          <a:p>
            <a:pPr lvl="0"/>
            <a:endParaRPr lang="fr-FR" noProof="0"/>
          </a:p>
        </p:txBody>
      </p:sp>
      <p:sp>
        <p:nvSpPr>
          <p:cNvPr id="6246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2771775" y="4508500"/>
            <a:ext cx="6264275" cy="1176338"/>
          </a:xfrm>
        </p:spPr>
        <p:txBody>
          <a:bodyPr/>
          <a:lstStyle>
            <a:lvl1pPr marL="0" indent="0" algn="r">
              <a:buFontTx/>
              <a:buNone/>
              <a:defRPr i="1"/>
            </a:lvl1pPr>
          </a:lstStyle>
          <a:p>
            <a:pPr lvl="0"/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2518362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Rectangle 5">
            <a:extLst>
              <a:ext uri="{FF2B5EF4-FFF2-40B4-BE49-F238E27FC236}">
                <a16:creationId xmlns="" xmlns:a16="http://schemas.microsoft.com/office/drawing/2014/main" id="{3C0D05B2-7899-4E80-BDE6-696CA9611AFB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en-US"/>
          </a:p>
          <a:p>
            <a:pPr>
              <a:defRPr/>
            </a:pPr>
            <a:fld id="{7BD26469-A973-4550-B7B9-537FE1971006}" type="slidenum">
              <a:rPr lang="fr-FR" altLang="en-US"/>
              <a:pPr>
                <a:defRPr/>
              </a:pPr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11986084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858000" y="0"/>
            <a:ext cx="2286000" cy="6126163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0" y="0"/>
            <a:ext cx="6705600" cy="6126163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Rectangle 5">
            <a:extLst>
              <a:ext uri="{FF2B5EF4-FFF2-40B4-BE49-F238E27FC236}">
                <a16:creationId xmlns="" xmlns:a16="http://schemas.microsoft.com/office/drawing/2014/main" id="{3C0D05B2-7899-4E80-BDE6-696CA9611AFB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en-US"/>
          </a:p>
          <a:p>
            <a:pPr>
              <a:defRPr/>
            </a:pPr>
            <a:fld id="{B59FA7B5-A845-44D5-B387-B445C087D486}" type="slidenum">
              <a:rPr lang="fr-FR" altLang="en-US"/>
              <a:pPr>
                <a:defRPr/>
              </a:pPr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15465861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re. Texte et 2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5175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u contenu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3C0D05B2-7899-4E80-BDE6-696CA9611AFB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en-US"/>
          </a:p>
          <a:p>
            <a:pPr>
              <a:defRPr/>
            </a:pPr>
            <a:fld id="{68834223-DC12-4974-94D8-1DEA27205BFF}" type="slidenum">
              <a:rPr lang="fr-FR" altLang="en-US"/>
              <a:pPr>
                <a:defRPr/>
              </a:pPr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5972153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Titre et texte sur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5175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5" name="Rectangle 5">
            <a:extLst>
              <a:ext uri="{FF2B5EF4-FFF2-40B4-BE49-F238E27FC236}">
                <a16:creationId xmlns="" xmlns:a16="http://schemas.microsoft.com/office/drawing/2014/main" id="{3C0D05B2-7899-4E80-BDE6-696CA9611AFB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en-US"/>
          </a:p>
          <a:p>
            <a:pPr>
              <a:defRPr/>
            </a:pPr>
            <a:fld id="{A4D8C25B-9617-47CD-A545-B8EF6BD043FC}" type="slidenum">
              <a:rPr lang="fr-FR" altLang="en-US"/>
              <a:pPr>
                <a:defRPr/>
              </a:pPr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6160529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re et 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5175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tableau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GB" noProof="0"/>
          </a:p>
        </p:txBody>
      </p:sp>
      <p:sp>
        <p:nvSpPr>
          <p:cNvPr id="4" name="Rectangle 5">
            <a:extLst>
              <a:ext uri="{FF2B5EF4-FFF2-40B4-BE49-F238E27FC236}">
                <a16:creationId xmlns="" xmlns:a16="http://schemas.microsoft.com/office/drawing/2014/main" id="{3C0D05B2-7899-4E80-BDE6-696CA9611AFB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en-US"/>
          </a:p>
          <a:p>
            <a:pPr>
              <a:defRPr/>
            </a:pPr>
            <a:fld id="{1D746DBD-B26B-4C83-B724-F9529566CADE}" type="slidenum">
              <a:rPr lang="fr-FR" altLang="en-US"/>
              <a:pPr>
                <a:defRPr/>
              </a:pPr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7197539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Rectangle 5">
            <a:extLst>
              <a:ext uri="{FF2B5EF4-FFF2-40B4-BE49-F238E27FC236}">
                <a16:creationId xmlns="" xmlns:a16="http://schemas.microsoft.com/office/drawing/2014/main" id="{3C0D05B2-7899-4E80-BDE6-696CA9611AFB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en-US"/>
          </a:p>
          <a:p>
            <a:pPr>
              <a:defRPr/>
            </a:pPr>
            <a:fld id="{65490D3E-9A56-468A-B02C-8F65F611834F}" type="slidenum">
              <a:rPr lang="fr-FR" altLang="en-US"/>
              <a:pPr>
                <a:defRPr/>
              </a:pPr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6093652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Rectangle 5">
            <a:extLst>
              <a:ext uri="{FF2B5EF4-FFF2-40B4-BE49-F238E27FC236}">
                <a16:creationId xmlns="" xmlns:a16="http://schemas.microsoft.com/office/drawing/2014/main" id="{3C0D05B2-7899-4E80-BDE6-696CA9611AFB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en-US"/>
          </a:p>
          <a:p>
            <a:pPr>
              <a:defRPr/>
            </a:pPr>
            <a:fld id="{789E54CB-30B6-4CFA-A57F-1CAE8F84A14D}" type="slidenum">
              <a:rPr lang="fr-FR" altLang="en-US"/>
              <a:pPr>
                <a:defRPr/>
              </a:pPr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42763300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5" name="Rectangle 5">
            <a:extLst>
              <a:ext uri="{FF2B5EF4-FFF2-40B4-BE49-F238E27FC236}">
                <a16:creationId xmlns="" xmlns:a16="http://schemas.microsoft.com/office/drawing/2014/main" id="{3C0D05B2-7899-4E80-BDE6-696CA9611AFB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en-US"/>
          </a:p>
          <a:p>
            <a:pPr>
              <a:defRPr/>
            </a:pPr>
            <a:fld id="{039043A7-550C-4701-A031-A71D9FC20C73}" type="slidenum">
              <a:rPr lang="fr-FR" altLang="en-US"/>
              <a:pPr>
                <a:defRPr/>
              </a:pPr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7513975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7" name="Rectangle 5">
            <a:extLst>
              <a:ext uri="{FF2B5EF4-FFF2-40B4-BE49-F238E27FC236}">
                <a16:creationId xmlns="" xmlns:a16="http://schemas.microsoft.com/office/drawing/2014/main" id="{3C0D05B2-7899-4E80-BDE6-696CA9611AFB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en-US"/>
          </a:p>
          <a:p>
            <a:pPr>
              <a:defRPr/>
            </a:pPr>
            <a:fld id="{4C74340E-9703-4261-90E0-12CA500989D9}" type="slidenum">
              <a:rPr lang="fr-FR" altLang="en-US"/>
              <a:pPr>
                <a:defRPr/>
              </a:pPr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379158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Rectangle 5">
            <a:extLst>
              <a:ext uri="{FF2B5EF4-FFF2-40B4-BE49-F238E27FC236}">
                <a16:creationId xmlns="" xmlns:a16="http://schemas.microsoft.com/office/drawing/2014/main" id="{3C0D05B2-7899-4E80-BDE6-696CA9611AFB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en-US"/>
          </a:p>
          <a:p>
            <a:pPr>
              <a:defRPr/>
            </a:pPr>
            <a:fld id="{A7388762-5FBA-44F7-8DFF-E35059A8B96E}" type="slidenum">
              <a:rPr lang="fr-FR" altLang="en-US"/>
              <a:pPr>
                <a:defRPr/>
              </a:pPr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10478701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>
            <a:extLst>
              <a:ext uri="{FF2B5EF4-FFF2-40B4-BE49-F238E27FC236}">
                <a16:creationId xmlns="" xmlns:a16="http://schemas.microsoft.com/office/drawing/2014/main" id="{3C0D05B2-7899-4E80-BDE6-696CA9611AFB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en-US"/>
          </a:p>
          <a:p>
            <a:pPr>
              <a:defRPr/>
            </a:pPr>
            <a:fld id="{BEFC9506-250D-43BC-8C6E-E1FEF0F3CC72}" type="slidenum">
              <a:rPr lang="fr-FR" altLang="en-US"/>
              <a:pPr>
                <a:defRPr/>
              </a:pPr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8613451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Rectangle 5">
            <a:extLst>
              <a:ext uri="{FF2B5EF4-FFF2-40B4-BE49-F238E27FC236}">
                <a16:creationId xmlns="" xmlns:a16="http://schemas.microsoft.com/office/drawing/2014/main" id="{3C0D05B2-7899-4E80-BDE6-696CA9611AFB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en-US"/>
          </a:p>
          <a:p>
            <a:pPr>
              <a:defRPr/>
            </a:pPr>
            <a:fld id="{E7445A01-59DF-407C-ABE6-3CE65153E1B6}" type="slidenum">
              <a:rPr lang="fr-FR" altLang="en-US"/>
              <a:pPr>
                <a:defRPr/>
              </a:pPr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028306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Rectangle 5">
            <a:extLst>
              <a:ext uri="{FF2B5EF4-FFF2-40B4-BE49-F238E27FC236}">
                <a16:creationId xmlns="" xmlns:a16="http://schemas.microsoft.com/office/drawing/2014/main" id="{3C0D05B2-7899-4E80-BDE6-696CA9611AFB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en-US"/>
          </a:p>
          <a:p>
            <a:pPr>
              <a:defRPr/>
            </a:pPr>
            <a:fld id="{3850434C-3616-47A7-A914-C8F5AEDC84F5}" type="slidenum">
              <a:rPr lang="fr-FR" altLang="en-US"/>
              <a:pPr>
                <a:defRPr/>
              </a:pPr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17657674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modele slide"/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463" y="-12700"/>
            <a:ext cx="9161463" cy="687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9144000" cy="76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smtClean="0"/>
              <a:t>Cliquez pour modifier le style du titre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smtClean="0"/>
              <a:t>Cliquez pour modifier les styles du texte du masque</a:t>
            </a:r>
          </a:p>
          <a:p>
            <a:pPr lvl="1"/>
            <a:r>
              <a:rPr lang="fr-FR" altLang="fr-FR" smtClean="0"/>
              <a:t>Deuxième niveau</a:t>
            </a:r>
          </a:p>
          <a:p>
            <a:pPr lvl="2"/>
            <a:r>
              <a:rPr lang="fr-FR" altLang="fr-FR" smtClean="0"/>
              <a:t>Troisième niveau</a:t>
            </a:r>
          </a:p>
          <a:p>
            <a:pPr lvl="3"/>
            <a:r>
              <a:rPr lang="fr-FR" altLang="fr-FR" smtClean="0"/>
              <a:t>Quatrième niveau</a:t>
            </a:r>
          </a:p>
          <a:p>
            <a:pPr lvl="4"/>
            <a:r>
              <a:rPr lang="fr-FR" altLang="fr-FR" smtClean="0"/>
              <a:t>Cinquième niveau</a:t>
            </a:r>
          </a:p>
        </p:txBody>
      </p:sp>
      <p:sp>
        <p:nvSpPr>
          <p:cNvPr id="61445" name="Rectangle 5">
            <a:extLst>
              <a:ext uri="{FF2B5EF4-FFF2-40B4-BE49-F238E27FC236}">
                <a16:creationId xmlns="" xmlns:a16="http://schemas.microsoft.com/office/drawing/2014/main" id="{3C0D05B2-7899-4E80-BDE6-696CA9611AF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140200" y="6165850"/>
            <a:ext cx="801688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>
              <a:defRPr/>
            </a:pPr>
            <a:endParaRPr lang="fr-FR" altLang="en-US"/>
          </a:p>
          <a:p>
            <a:pPr>
              <a:defRPr/>
            </a:pPr>
            <a:fld id="{8ACB690F-F612-4A6E-BF06-C72BC97E8B07}" type="slidenum">
              <a:rPr lang="fr-FR" altLang="en-US"/>
              <a:pPr>
                <a:defRPr/>
              </a:pPr>
              <a:t>‹#›</a:t>
            </a:fld>
            <a:endParaRPr lang="fr-FR" altLang="en-US"/>
          </a:p>
        </p:txBody>
      </p:sp>
      <p:sp>
        <p:nvSpPr>
          <p:cNvPr id="1030" name="Text Box 6">
            <a:extLst>
              <a:ext uri="{FF2B5EF4-FFF2-40B4-BE49-F238E27FC236}">
                <a16:creationId xmlns="" xmlns:a16="http://schemas.microsoft.com/office/drawing/2014/main" id="{CFBD72EB-B160-4EA1-995D-39E36A9AA4D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6308725"/>
            <a:ext cx="2736850" cy="3714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fr-FR" altLang="fr-FR" i="1" dirty="0">
                <a:solidFill>
                  <a:schemeClr val="bg1"/>
                </a:solidFill>
              </a:rPr>
              <a:t>  </a:t>
            </a:r>
            <a:r>
              <a:rPr lang="en-US" altLang="fr-FR" i="1" dirty="0">
                <a:solidFill>
                  <a:schemeClr val="bg1"/>
                </a:solidFill>
              </a:rPr>
              <a:t>Entity</a:t>
            </a:r>
          </a:p>
        </p:txBody>
      </p:sp>
      <p:sp>
        <p:nvSpPr>
          <p:cNvPr id="1031" name="Text Box 7">
            <a:extLst>
              <a:ext uri="{FF2B5EF4-FFF2-40B4-BE49-F238E27FC236}">
                <a16:creationId xmlns="" xmlns:a16="http://schemas.microsoft.com/office/drawing/2014/main" id="{84C5FBC4-A9A1-48F8-83F2-CAE42B0445A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867400" y="6308725"/>
            <a:ext cx="3097213" cy="3714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US" altLang="fr-FR" b="1" dirty="0">
                <a:solidFill>
                  <a:srgbClr val="FF9900"/>
                </a:solidFill>
              </a:rPr>
              <a:t>Firm</a:t>
            </a:r>
            <a:r>
              <a:rPr lang="fr-FR" altLang="fr-FR" b="1" dirty="0">
                <a:solidFill>
                  <a:srgbClr val="FF9900"/>
                </a:solidFill>
              </a:rPr>
              <a:t>  X.</a:t>
            </a:r>
          </a:p>
        </p:txBody>
      </p:sp>
      <p:sp>
        <p:nvSpPr>
          <p:cNvPr id="1032" name="Text Box 8">
            <a:extLst>
              <a:ext uri="{FF2B5EF4-FFF2-40B4-BE49-F238E27FC236}">
                <a16:creationId xmlns="" xmlns:a16="http://schemas.microsoft.com/office/drawing/2014/main" id="{343EF9AB-E686-44FB-90A0-5D69BD6ADB3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609850" y="4529138"/>
            <a:ext cx="180975" cy="36671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fr-FR" altLang="fr-FR"/>
          </a:p>
        </p:txBody>
      </p:sp>
      <p:sp>
        <p:nvSpPr>
          <p:cNvPr id="1033" name="Text Box 9">
            <a:extLst>
              <a:ext uri="{FF2B5EF4-FFF2-40B4-BE49-F238E27FC236}">
                <a16:creationId xmlns="" xmlns:a16="http://schemas.microsoft.com/office/drawing/2014/main" id="{93BE48CF-37AB-4917-8E40-DB536D33500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1913" y="6092825"/>
            <a:ext cx="1079500" cy="9144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fr-FR" altLang="fr-FR" sz="5400">
                <a:latin typeface="ZapfChancery" pitchFamily="18" charset="0"/>
              </a:rPr>
              <a:t>C</a:t>
            </a:r>
            <a:r>
              <a:rPr lang="fr-FR" altLang="fr-FR" sz="3200">
                <a:solidFill>
                  <a:srgbClr val="FF9933"/>
                </a:solidFill>
                <a:latin typeface="ZapfChancery" pitchFamily="18" charset="0"/>
              </a:rPr>
              <a:t>B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6" r:id="rId1"/>
    <p:sldLayoutId id="2147483953" r:id="rId2"/>
    <p:sldLayoutId id="2147483954" r:id="rId3"/>
    <p:sldLayoutId id="2147483955" r:id="rId4"/>
    <p:sldLayoutId id="2147483956" r:id="rId5"/>
    <p:sldLayoutId id="2147483957" r:id="rId6"/>
    <p:sldLayoutId id="2147483958" r:id="rId7"/>
    <p:sldLayoutId id="2147483959" r:id="rId8"/>
    <p:sldLayoutId id="2147483960" r:id="rId9"/>
    <p:sldLayoutId id="2147483961" r:id="rId10"/>
    <p:sldLayoutId id="2147483962" r:id="rId11"/>
    <p:sldLayoutId id="2147483963" r:id="rId12"/>
    <p:sldLayoutId id="2147483964" r:id="rId13"/>
    <p:sldLayoutId id="2147483965" r:id="rId14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9933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9933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9933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9933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9933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FF9933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FF9933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FF9933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FF9933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FF9933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FF9933"/>
        </a:buClr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FF9933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FF9933"/>
        </a:buClr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FF9933"/>
        </a:buClr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FF9933"/>
        </a:buClr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FF9933"/>
        </a:buClr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FF9933"/>
        </a:buClr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FF9933"/>
        </a:buClr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743200" y="2565400"/>
            <a:ext cx="6400800" cy="647700"/>
          </a:xfrm>
        </p:spPr>
        <p:txBody>
          <a:bodyPr/>
          <a:lstStyle/>
          <a:p>
            <a:pPr eaLnBrk="1" hangingPunct="1"/>
            <a:r>
              <a:rPr lang="sr-Latn-RS" altLang="fr-FR" sz="2400" b="1" smtClean="0"/>
              <a:t>Izvještaj o nalazima revizije</a:t>
            </a:r>
            <a:endParaRPr lang="en-US" altLang="fr-FR" sz="2400" b="1" smtClean="0"/>
          </a:p>
        </p:txBody>
      </p:sp>
      <p:sp>
        <p:nvSpPr>
          <p:cNvPr id="5123" name="Text Box 6"/>
          <p:cNvSpPr txBox="1">
            <a:spLocks noChangeArrowheads="1"/>
          </p:cNvSpPr>
          <p:nvPr/>
        </p:nvSpPr>
        <p:spPr bwMode="auto">
          <a:xfrm>
            <a:off x="4283968" y="4652963"/>
            <a:ext cx="460920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FF9933"/>
              </a:buClr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9933"/>
              </a:buClr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FF9933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FF9933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sr-Latn-RS" altLang="fr-FR" sz="2400" b="1" dirty="0" smtClean="0"/>
              <a:t>Sastanak</a:t>
            </a:r>
            <a:r>
              <a:rPr lang="sr-Latn-BA" altLang="fr-FR" sz="2400" b="1" dirty="0"/>
              <a:t> </a:t>
            </a:r>
            <a:r>
              <a:rPr lang="sr-Latn-RS" altLang="fr-FR" sz="2400" b="1" dirty="0" smtClean="0"/>
              <a:t>dan</a:t>
            </a:r>
            <a:r>
              <a:rPr lang="en-US" altLang="fr-FR" sz="2400" b="1" dirty="0"/>
              <a:t>/m</a:t>
            </a:r>
            <a:r>
              <a:rPr lang="sr-Latn-RS" altLang="fr-FR" sz="2400" b="1" dirty="0"/>
              <a:t>jesec</a:t>
            </a:r>
            <a:r>
              <a:rPr lang="en-US" altLang="fr-FR" sz="2400" b="1" dirty="0"/>
              <a:t>/</a:t>
            </a:r>
            <a:r>
              <a:rPr lang="sr-Latn-RS" altLang="fr-FR" sz="2400" b="1" dirty="0" smtClean="0"/>
              <a:t>godina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sr-Latn-RS" altLang="fr-FR" sz="2400" dirty="0"/>
              <a:t> </a:t>
            </a:r>
            <a:r>
              <a:rPr lang="sr-Latn-RS" altLang="fr-FR" sz="2400" dirty="0" smtClean="0"/>
              <a:t>       </a:t>
            </a:r>
            <a:r>
              <a:rPr lang="sr-Latn-RS" altLang="fr-FR" sz="2000" dirty="0" smtClean="0"/>
              <a:t>Godina zaključno sa dd/mm/gg</a:t>
            </a:r>
            <a:endParaRPr lang="fr-FR" altLang="fr-FR" sz="2000" dirty="0"/>
          </a:p>
        </p:txBody>
      </p:sp>
      <p:sp>
        <p:nvSpPr>
          <p:cNvPr id="5124" name="Text Box 8"/>
          <p:cNvSpPr txBox="1">
            <a:spLocks noChangeArrowheads="1"/>
          </p:cNvSpPr>
          <p:nvPr/>
        </p:nvSpPr>
        <p:spPr bwMode="auto">
          <a:xfrm>
            <a:off x="1763713" y="6276975"/>
            <a:ext cx="49688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FF9933"/>
              </a:buClr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9933"/>
              </a:buClr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FF9933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FF9933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lang="sr-Latn-RS" altLang="fr-FR" sz="1400" i="1" dirty="0"/>
              <a:t>Ovaj dokument je namijenjen isključivo zainternu upotrebu društva i striktno je povjerljive prirode</a:t>
            </a:r>
            <a:r>
              <a:rPr lang="en-US" altLang="fr-FR" sz="1400" i="1" dirty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Espace réservé du numéro de diapositive 4"/>
          <p:cNvSpPr>
            <a:spLocks noGrp="1"/>
          </p:cNvSpPr>
          <p:nvPr>
            <p:ph type="sldNum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FF9933"/>
              </a:buClr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9933"/>
              </a:buClr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FF9933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FF9933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fr-FR" sz="1400" smtClean="0"/>
          </a:p>
          <a:p>
            <a:pPr>
              <a:spcBef>
                <a:spcPct val="0"/>
              </a:spcBef>
              <a:buClrTx/>
              <a:buFontTx/>
              <a:buNone/>
            </a:pPr>
            <a:fld id="{489E5194-B787-4F66-BF09-21DCDB1DECD5}" type="slidenum">
              <a:rPr lang="en-US" altLang="fr-FR" sz="1400" smtClean="0"/>
              <a:pPr>
                <a:spcBef>
                  <a:spcPct val="0"/>
                </a:spcBef>
                <a:buClrTx/>
                <a:buFontTx/>
                <a:buNone/>
              </a:pPr>
              <a:t>10</a:t>
            </a:fld>
            <a:endParaRPr lang="en-US" altLang="fr-FR" sz="1400" smtClean="0"/>
          </a:p>
        </p:txBody>
      </p:sp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0"/>
            <a:ext cx="8785225" cy="69215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fr-FR" smtClean="0"/>
              <a:t/>
            </a:r>
            <a:br>
              <a:rPr lang="en-US" altLang="fr-FR" smtClean="0"/>
            </a:br>
            <a:r>
              <a:rPr lang="en-US" altLang="fr-FR" smtClean="0"/>
              <a:t/>
            </a:r>
            <a:br>
              <a:rPr lang="en-US" altLang="fr-FR" smtClean="0"/>
            </a:br>
            <a:r>
              <a:rPr lang="sr-Latn-RS" altLang="fr-FR" smtClean="0"/>
              <a:t>Rezime dodatnih revizijskih procedura </a:t>
            </a:r>
            <a:r>
              <a:rPr lang="en-US" altLang="fr-FR" smtClean="0"/>
              <a:t/>
            </a:r>
            <a:br>
              <a:rPr lang="en-US" altLang="fr-FR" smtClean="0"/>
            </a:br>
            <a:endParaRPr lang="en-US" altLang="fr-FR" smtClean="0"/>
          </a:p>
        </p:txBody>
      </p:sp>
      <p:sp>
        <p:nvSpPr>
          <p:cNvPr id="1434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0825" y="2060575"/>
            <a:ext cx="8713788" cy="367347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fr-FR" sz="2000" b="1" smtClean="0"/>
              <a:t>Identifi</a:t>
            </a:r>
            <a:r>
              <a:rPr lang="sr-Latn-RS" altLang="fr-FR" sz="2000" b="1" smtClean="0"/>
              <a:t>kovani rizici </a:t>
            </a:r>
            <a:r>
              <a:rPr lang="en-US" altLang="fr-FR" sz="2000" b="1" smtClean="0"/>
              <a:t> 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fr-FR" sz="2000" smtClean="0"/>
              <a:t>…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fr-FR" sz="2000" smtClean="0"/>
              <a:t>…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fr-FR" sz="2000" smtClean="0"/>
              <a:t>…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endParaRPr lang="en-US" altLang="fr-FR" sz="2000" smtClean="0"/>
          </a:p>
          <a:p>
            <a:pPr eaLnBrk="1" hangingPunct="1">
              <a:lnSpc>
                <a:spcPct val="90000"/>
              </a:lnSpc>
            </a:pPr>
            <a:r>
              <a:rPr lang="sr-Latn-RS" altLang="fr-FR" sz="2000" b="1" smtClean="0"/>
              <a:t>Revizijska pitanja proizišla iz vršenja suštinskih procedura</a:t>
            </a:r>
            <a:r>
              <a:rPr lang="en-US" altLang="fr-FR" sz="2000" smtClean="0"/>
              <a:t/>
            </a:r>
            <a:br>
              <a:rPr lang="en-US" altLang="fr-FR" sz="2000" smtClean="0"/>
            </a:br>
            <a:r>
              <a:rPr lang="en-US" altLang="fr-FR" sz="2000" i="1" smtClean="0"/>
              <a:t> [anal</a:t>
            </a:r>
            <a:r>
              <a:rPr lang="sr-Latn-RS" altLang="fr-FR" sz="2000" i="1" smtClean="0"/>
              <a:t>itičke procedure i testovi detalja</a:t>
            </a:r>
            <a:r>
              <a:rPr lang="en-US" altLang="fr-FR" sz="2000" i="1" smtClean="0"/>
              <a:t>]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fr-FR" sz="1800" smtClean="0"/>
              <a:t>…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fr-FR" sz="1800" smtClean="0"/>
              <a:t>…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fr-FR" sz="1800" smtClean="0"/>
              <a:t>…	</a:t>
            </a:r>
          </a:p>
        </p:txBody>
      </p:sp>
      <p:sp>
        <p:nvSpPr>
          <p:cNvPr id="14341" name="Rectangle 74"/>
          <p:cNvSpPr>
            <a:spLocks noChangeArrowheads="1"/>
          </p:cNvSpPr>
          <p:nvPr/>
        </p:nvSpPr>
        <p:spPr bwMode="auto">
          <a:xfrm>
            <a:off x="2659063" y="1027113"/>
            <a:ext cx="3311525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FF9933"/>
              </a:buClr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9933"/>
              </a:buClr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FF9933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FF9933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sr-Latn-RS" altLang="fr-FR" sz="2000" b="1">
                <a:solidFill>
                  <a:srgbClr val="FF9900"/>
                </a:solidFill>
              </a:rPr>
              <a:t>Gotovina </a:t>
            </a:r>
            <a:r>
              <a:rPr lang="en-US" altLang="fr-FR" sz="2000" b="1">
                <a:solidFill>
                  <a:srgbClr val="FF9900"/>
                </a:solidFill>
              </a:rPr>
              <a:t> / Finan</a:t>
            </a:r>
            <a:r>
              <a:rPr lang="sr-Latn-RS" altLang="fr-FR" sz="2000" b="1">
                <a:solidFill>
                  <a:srgbClr val="FF9900"/>
                </a:solidFill>
              </a:rPr>
              <a:t>siranje</a:t>
            </a:r>
            <a:r>
              <a:rPr lang="en-US" altLang="fr-FR" sz="2000" b="1">
                <a:solidFill>
                  <a:srgbClr val="FF9900"/>
                </a:solidFill>
              </a:rPr>
              <a:t/>
            </a:r>
            <a:br>
              <a:rPr lang="en-US" altLang="fr-FR" sz="2000" b="1">
                <a:solidFill>
                  <a:srgbClr val="FF9900"/>
                </a:solidFill>
              </a:rPr>
            </a:br>
            <a:r>
              <a:rPr lang="en-US" altLang="fr-FR" sz="1400" i="1"/>
              <a:t> [</a:t>
            </a:r>
            <a:r>
              <a:rPr lang="sr-Latn-RS" altLang="fr-FR" sz="1400" i="1"/>
              <a:t>kompletirati za svaki materijalni ciklus</a:t>
            </a:r>
            <a:r>
              <a:rPr lang="en-US" altLang="fr-FR" sz="1400" i="1"/>
              <a:t>]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Espace réservé du numéro de diapositive 4"/>
          <p:cNvSpPr>
            <a:spLocks noGrp="1"/>
          </p:cNvSpPr>
          <p:nvPr>
            <p:ph type="sldNum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FF9933"/>
              </a:buClr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9933"/>
              </a:buClr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FF9933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FF9933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fr-FR" sz="1400" smtClean="0"/>
          </a:p>
          <a:p>
            <a:pPr>
              <a:spcBef>
                <a:spcPct val="0"/>
              </a:spcBef>
              <a:buClrTx/>
              <a:buFontTx/>
              <a:buNone/>
            </a:pPr>
            <a:fld id="{F92DE395-439C-4914-95BA-5816ACDED1B3}" type="slidenum">
              <a:rPr lang="en-US" altLang="fr-FR" sz="1400" smtClean="0"/>
              <a:pPr>
                <a:spcBef>
                  <a:spcPct val="0"/>
                </a:spcBef>
                <a:buClrTx/>
                <a:buFontTx/>
                <a:buNone/>
              </a:pPr>
              <a:t>11</a:t>
            </a:fld>
            <a:endParaRPr lang="en-US" altLang="fr-FR" sz="1400" smtClean="0"/>
          </a:p>
        </p:txBody>
      </p:sp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115888"/>
            <a:ext cx="8713787" cy="563562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fr-FR" smtClean="0"/>
              <a:t/>
            </a:r>
            <a:br>
              <a:rPr lang="en-US" altLang="fr-FR" smtClean="0"/>
            </a:br>
            <a:r>
              <a:rPr lang="sr-Latn-RS" altLang="fr-FR" smtClean="0"/>
              <a:t>Raspored identifikovaniih pogrešnih iskaza</a:t>
            </a:r>
            <a:r>
              <a:rPr lang="en-US" altLang="fr-FR" smtClean="0"/>
              <a:t/>
            </a:r>
            <a:br>
              <a:rPr lang="en-US" altLang="fr-FR" smtClean="0"/>
            </a:br>
            <a:endParaRPr lang="en-US" altLang="fr-FR" smtClean="0"/>
          </a:p>
        </p:txBody>
      </p:sp>
      <p:sp>
        <p:nvSpPr>
          <p:cNvPr id="15364" name="Text Box 94"/>
          <p:cNvSpPr txBox="1">
            <a:spLocks noChangeArrowheads="1"/>
          </p:cNvSpPr>
          <p:nvPr/>
        </p:nvSpPr>
        <p:spPr bwMode="auto">
          <a:xfrm>
            <a:off x="611188" y="1052513"/>
            <a:ext cx="78486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FF9933"/>
              </a:buClr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9933"/>
              </a:buClr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FF9933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FF9933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sr-Latn-RS" altLang="fr-FR" sz="1800" dirty="0"/>
              <a:t>Tokom vršenja revizijskog angažmana identifikovali smo </a:t>
            </a:r>
            <a:r>
              <a:rPr lang="sr-Latn-RS" altLang="fr-FR" sz="1800" dirty="0" smtClean="0"/>
              <a:t>sljedeće pogrešne </a:t>
            </a:r>
            <a:r>
              <a:rPr lang="sr-Latn-RS" altLang="fr-FR" sz="1800" dirty="0"/>
              <a:t>iskaze</a:t>
            </a:r>
            <a:r>
              <a:rPr lang="en-US" altLang="fr-FR" sz="1800" dirty="0"/>
              <a:t>: </a:t>
            </a:r>
            <a:endParaRPr lang="fr-FR" altLang="fr-FR" sz="1800" dirty="0"/>
          </a:p>
        </p:txBody>
      </p:sp>
      <p:sp>
        <p:nvSpPr>
          <p:cNvPr id="15365" name="Rectangle 44"/>
          <p:cNvSpPr>
            <a:spLocks noChangeArrowheads="1"/>
          </p:cNvSpPr>
          <p:nvPr/>
        </p:nvSpPr>
        <p:spPr bwMode="auto">
          <a:xfrm>
            <a:off x="0" y="-184150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FF9933"/>
              </a:buClr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9933"/>
              </a:buClr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FF9933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FF9933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fr-FR" sz="1800"/>
          </a:p>
        </p:txBody>
      </p:sp>
      <p:pic>
        <p:nvPicPr>
          <p:cNvPr id="15370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484784"/>
            <a:ext cx="5762625" cy="444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Espace réservé du numéro de diapositive 3"/>
          <p:cNvSpPr>
            <a:spLocks noGrp="1"/>
          </p:cNvSpPr>
          <p:nvPr>
            <p:ph type="sldNum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FF9933"/>
              </a:buClr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9933"/>
              </a:buClr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FF9933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FF9933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fr-FR" sz="1400" smtClean="0"/>
          </a:p>
          <a:p>
            <a:pPr>
              <a:spcBef>
                <a:spcPct val="0"/>
              </a:spcBef>
              <a:buClrTx/>
              <a:buFontTx/>
              <a:buNone/>
            </a:pPr>
            <a:fld id="{AB89F9DE-5B18-447E-8E1C-DB91DD94FEEF}" type="slidenum">
              <a:rPr lang="en-US" altLang="fr-FR" sz="1400" smtClean="0"/>
              <a:pPr>
                <a:spcBef>
                  <a:spcPct val="0"/>
                </a:spcBef>
                <a:buClrTx/>
                <a:buFontTx/>
                <a:buNone/>
              </a:pPr>
              <a:t>12</a:t>
            </a:fld>
            <a:endParaRPr lang="en-US" altLang="fr-FR" sz="1400" smtClean="0"/>
          </a:p>
        </p:txBody>
      </p:sp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569913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fr-FR" smtClean="0"/>
              <a:t/>
            </a:r>
            <a:br>
              <a:rPr lang="en-US" altLang="fr-FR" smtClean="0"/>
            </a:br>
            <a:r>
              <a:rPr lang="sr-Latn-RS" altLang="fr-FR" smtClean="0"/>
              <a:t>Raspored identifikovanih a nekorigovanih pogrešnih iskaza</a:t>
            </a:r>
            <a:r>
              <a:rPr lang="en-US" altLang="fr-FR" smtClean="0"/>
              <a:t/>
            </a:r>
            <a:br>
              <a:rPr lang="en-US" altLang="fr-FR" smtClean="0"/>
            </a:br>
            <a:endParaRPr lang="en-US" altLang="fr-FR" smtClean="0"/>
          </a:p>
        </p:txBody>
      </p:sp>
      <p:sp>
        <p:nvSpPr>
          <p:cNvPr id="16388" name="Text Box 38"/>
          <p:cNvSpPr txBox="1">
            <a:spLocks noChangeArrowheads="1"/>
          </p:cNvSpPr>
          <p:nvPr/>
        </p:nvSpPr>
        <p:spPr bwMode="auto">
          <a:xfrm>
            <a:off x="468313" y="1168400"/>
            <a:ext cx="82073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FF9933"/>
              </a:buClr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9933"/>
              </a:buClr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FF9933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FF9933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fr-FR" sz="1800" b="1"/>
              <a:t>A. </a:t>
            </a:r>
            <a:r>
              <a:rPr lang="sr-Latn-RS" altLang="fr-FR" sz="1800" b="1"/>
              <a:t>Identifikovani nekorigovani pogrešni iskazi</a:t>
            </a:r>
            <a:endParaRPr lang="en-US" altLang="fr-FR" sz="1800" b="1"/>
          </a:p>
        </p:txBody>
      </p:sp>
      <p:sp>
        <p:nvSpPr>
          <p:cNvPr id="16389" name="Rectangle 26"/>
          <p:cNvSpPr>
            <a:spLocks noChangeArrowheads="1"/>
          </p:cNvSpPr>
          <p:nvPr/>
        </p:nvSpPr>
        <p:spPr bwMode="auto">
          <a:xfrm>
            <a:off x="0" y="-184150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FF9933"/>
              </a:buClr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9933"/>
              </a:buClr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FF9933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FF9933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fr-FR" sz="180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5844" y="1492044"/>
            <a:ext cx="6408711" cy="46479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u numéro de diapositive 3"/>
          <p:cNvSpPr>
            <a:spLocks noGrp="1"/>
          </p:cNvSpPr>
          <p:nvPr>
            <p:ph type="sldNum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FF9933"/>
              </a:buClr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9933"/>
              </a:buClr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FF9933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FF9933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fr-FR" sz="1400" smtClean="0"/>
          </a:p>
          <a:p>
            <a:pPr>
              <a:spcBef>
                <a:spcPct val="0"/>
              </a:spcBef>
              <a:buClrTx/>
              <a:buFontTx/>
              <a:buNone/>
            </a:pPr>
            <a:fld id="{8BFB2F89-D7E9-4237-A194-F788EBF3D569}" type="slidenum">
              <a:rPr lang="en-US" altLang="fr-FR" sz="1400" smtClean="0"/>
              <a:pPr>
                <a:spcBef>
                  <a:spcPct val="0"/>
                </a:spcBef>
                <a:buClrTx/>
                <a:buFontTx/>
                <a:buNone/>
              </a:pPr>
              <a:t>13</a:t>
            </a:fld>
            <a:endParaRPr lang="en-US" altLang="fr-FR" sz="1400" smtClean="0"/>
          </a:p>
        </p:txBody>
      </p:sp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fr-FR" smtClean="0"/>
              <a:t/>
            </a:r>
            <a:br>
              <a:rPr lang="en-US" altLang="fr-FR" smtClean="0"/>
            </a:br>
            <a:r>
              <a:rPr lang="sr-Latn-RS" altLang="fr-FR" smtClean="0"/>
              <a:t>Raspored identifikovanih a nekorigovanih pogrešnih iskaza</a:t>
            </a:r>
            <a:r>
              <a:rPr lang="en-US" altLang="fr-FR" smtClean="0"/>
              <a:t/>
            </a:r>
            <a:br>
              <a:rPr lang="en-US" altLang="fr-FR" smtClean="0"/>
            </a:br>
            <a:endParaRPr lang="en-US" altLang="fr-FR" smtClean="0"/>
          </a:p>
        </p:txBody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fr-FR" sz="2000" b="1" smtClean="0"/>
              <a:t>B. O</a:t>
            </a:r>
            <a:r>
              <a:rPr lang="sr-Latn-RS" altLang="fr-FR" sz="2000" b="1" smtClean="0"/>
              <a:t>stali identifikovani nekorigovani pogrešni iskazi koji se odnose na prezentaciju finansijskih izvještaja</a:t>
            </a:r>
            <a:endParaRPr lang="en-US" altLang="fr-FR" smtClean="0"/>
          </a:p>
          <a:p>
            <a:pPr lvl="1" eaLnBrk="1" hangingPunct="1"/>
            <a:r>
              <a:rPr lang="en-US" altLang="fr-FR" smtClean="0"/>
              <a:t> …</a:t>
            </a:r>
          </a:p>
          <a:p>
            <a:pPr lvl="1" eaLnBrk="1" hangingPunct="1"/>
            <a:r>
              <a:rPr lang="en-US" altLang="fr-FR" smtClean="0"/>
              <a:t> …</a:t>
            </a:r>
          </a:p>
          <a:p>
            <a:pPr eaLnBrk="1" hangingPunct="1">
              <a:buFontTx/>
              <a:buNone/>
            </a:pPr>
            <a:endParaRPr lang="en-US" altLang="fr-FR" sz="2000" b="1" smtClean="0"/>
          </a:p>
        </p:txBody>
      </p:sp>
      <p:sp>
        <p:nvSpPr>
          <p:cNvPr id="17413" name="Text Box 4"/>
          <p:cNvSpPr txBox="1">
            <a:spLocks noChangeArrowheads="1"/>
          </p:cNvSpPr>
          <p:nvPr/>
        </p:nvSpPr>
        <p:spPr bwMode="auto">
          <a:xfrm>
            <a:off x="250825" y="3933825"/>
            <a:ext cx="8713788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FF9933"/>
              </a:buClr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9933"/>
              </a:buClr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FF9933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FF9933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ClrTx/>
              <a:buFontTx/>
              <a:buNone/>
            </a:pPr>
            <a:r>
              <a:rPr lang="sr-Latn-RS" altLang="fr-FR" sz="1800"/>
              <a:t>Pogrešni iskazi</a:t>
            </a:r>
            <a:r>
              <a:rPr lang="en-US" altLang="fr-FR" sz="1800"/>
              <a:t> (A </a:t>
            </a:r>
            <a:r>
              <a:rPr lang="sr-Latn-RS" altLang="fr-FR" sz="1800"/>
              <a:t>i</a:t>
            </a:r>
            <a:r>
              <a:rPr lang="en-US" altLang="fr-FR" sz="1800"/>
              <a:t> B) </a:t>
            </a:r>
            <a:r>
              <a:rPr lang="sr-Latn-RS" altLang="fr-FR" sz="1800"/>
              <a:t>nisu korigovani zato što nisu materijalno značajni za sveukupne finansijske izvještaje</a:t>
            </a:r>
            <a:r>
              <a:rPr lang="en-US" altLang="fr-FR" sz="1800"/>
              <a:t>. </a:t>
            </a:r>
            <a:r>
              <a:rPr lang="sr-Latn-RS" altLang="fr-FR" sz="1800"/>
              <a:t>Oni nemaju efekat modifikacije našeg mišljenja na finansijske izvještaje</a:t>
            </a:r>
            <a:r>
              <a:rPr lang="en-US" altLang="fr-FR" sz="1800"/>
              <a:t>. </a:t>
            </a:r>
          </a:p>
          <a:p>
            <a:pPr eaLnBrk="1" hangingPunct="1">
              <a:spcBef>
                <a:spcPct val="50000"/>
              </a:spcBef>
              <a:buClrTx/>
              <a:buFontTx/>
              <a:buNone/>
            </a:pPr>
            <a:endParaRPr lang="en-US" altLang="fr-FR" sz="1800"/>
          </a:p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fr-FR" sz="1800" i="1"/>
              <a:t>[</a:t>
            </a:r>
            <a:r>
              <a:rPr lang="sr-Latn-RS" altLang="fr-FR" sz="1800" i="1"/>
              <a:t>Alternativno</a:t>
            </a:r>
            <a:r>
              <a:rPr lang="en-US" altLang="fr-FR" sz="1800" i="1"/>
              <a:t>, </a:t>
            </a:r>
            <a:r>
              <a:rPr lang="sr-Latn-RS" altLang="fr-FR" sz="1800" i="1"/>
              <a:t>dajte naznaku o uticaju ovih nekorigovanih pogrešnih iskaza</a:t>
            </a:r>
            <a:r>
              <a:rPr lang="en-US" altLang="fr-FR" sz="1800" i="1"/>
              <a:t>]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Espace réservé du numéro de diapositive 3"/>
          <p:cNvSpPr>
            <a:spLocks noGrp="1"/>
          </p:cNvSpPr>
          <p:nvPr>
            <p:ph type="sldNum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FF9933"/>
              </a:buClr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9933"/>
              </a:buClr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FF9933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FF9933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fr-FR" sz="1400" smtClean="0"/>
          </a:p>
          <a:p>
            <a:pPr>
              <a:spcBef>
                <a:spcPct val="0"/>
              </a:spcBef>
              <a:buClrTx/>
              <a:buFontTx/>
              <a:buNone/>
            </a:pPr>
            <a:fld id="{13C4527B-139A-4DD4-BD74-C31EBD0B48AE}" type="slidenum">
              <a:rPr lang="en-US" altLang="fr-FR" sz="1400" smtClean="0"/>
              <a:pPr>
                <a:spcBef>
                  <a:spcPct val="0"/>
                </a:spcBef>
                <a:buClrTx/>
                <a:buFontTx/>
                <a:buNone/>
              </a:pPr>
              <a:t>14</a:t>
            </a:fld>
            <a:endParaRPr lang="en-US" altLang="fr-FR" sz="1400" smtClean="0"/>
          </a:p>
        </p:txBody>
      </p:sp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44450"/>
            <a:ext cx="8713787" cy="6477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fr-FR" sz="2000" dirty="0" smtClean="0"/>
              <a:t/>
            </a:r>
            <a:br>
              <a:rPr lang="en-US" altLang="fr-FR" sz="2000" dirty="0" smtClean="0"/>
            </a:br>
            <a:r>
              <a:rPr lang="en-US" altLang="fr-FR" dirty="0" smtClean="0"/>
              <a:t/>
            </a:r>
            <a:br>
              <a:rPr lang="en-US" altLang="fr-FR" dirty="0" smtClean="0"/>
            </a:br>
            <a:r>
              <a:rPr lang="en-US" altLang="fr-FR" dirty="0" smtClean="0"/>
              <a:t/>
            </a:r>
            <a:br>
              <a:rPr lang="en-US" altLang="fr-FR" dirty="0" smtClean="0"/>
            </a:br>
            <a:r>
              <a:rPr lang="en-US" altLang="fr-FR" dirty="0" smtClean="0"/>
              <a:t>S</a:t>
            </a:r>
            <a:r>
              <a:rPr lang="sr-Latn-RS" altLang="fr-FR" dirty="0" smtClean="0"/>
              <a:t>ažetak revizorskih odgovornosti vezano za ostale informacije u dokumentima koji sadrže finansijske izvještaje</a:t>
            </a:r>
            <a:r>
              <a:rPr lang="en-US" altLang="fr-FR" dirty="0" smtClean="0">
                <a:latin typeface="Arial Narrow" panose="020B0606020202030204" pitchFamily="34" charset="0"/>
                <a:cs typeface="Arial" panose="020B0604020202020204" pitchFamily="34" charset="0"/>
              </a:rPr>
              <a:t/>
            </a:r>
            <a:br>
              <a:rPr lang="en-US" altLang="fr-FR" dirty="0" smtClean="0">
                <a:latin typeface="Arial Narrow" panose="020B0606020202030204" pitchFamily="34" charset="0"/>
                <a:cs typeface="Arial" panose="020B0604020202020204" pitchFamily="34" charset="0"/>
              </a:rPr>
            </a:br>
            <a:r>
              <a:rPr lang="en-US" altLang="fr-FR" dirty="0" smtClean="0"/>
              <a:t/>
            </a:r>
            <a:br>
              <a:rPr lang="en-US" altLang="fr-FR" dirty="0" smtClean="0"/>
            </a:br>
            <a:endParaRPr lang="en-US" altLang="fr-FR" dirty="0" smtClean="0"/>
          </a:p>
        </p:txBody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1481" y="1382042"/>
            <a:ext cx="8229600" cy="4525963"/>
          </a:xfrm>
        </p:spPr>
        <p:txBody>
          <a:bodyPr/>
          <a:lstStyle/>
          <a:p>
            <a:pPr eaLnBrk="1" hangingPunct="1">
              <a:lnSpc>
                <a:spcPct val="20000"/>
              </a:lnSpc>
              <a:buFontTx/>
              <a:buNone/>
            </a:pPr>
            <a:endParaRPr lang="en-US" altLang="fr-FR" sz="2000" dirty="0" smtClean="0"/>
          </a:p>
          <a:p>
            <a:pPr marL="522288" lvl="1" indent="-65088" eaLnBrk="1" hangingPunct="1">
              <a:lnSpc>
                <a:spcPct val="90000"/>
              </a:lnSpc>
            </a:pPr>
            <a:r>
              <a:rPr lang="sr-Latn-BA" altLang="fr-FR" sz="1800" dirty="0" smtClean="0"/>
              <a:t>.....</a:t>
            </a:r>
          </a:p>
          <a:p>
            <a:pPr marL="522288" lvl="1" indent="-65088" eaLnBrk="1" hangingPunct="1">
              <a:lnSpc>
                <a:spcPct val="90000"/>
              </a:lnSpc>
            </a:pPr>
            <a:r>
              <a:rPr lang="sr-Latn-BA" altLang="fr-FR" sz="1800" dirty="0" smtClean="0"/>
              <a:t>.....</a:t>
            </a:r>
          </a:p>
          <a:p>
            <a:pPr marL="522288" lvl="1" indent="-65088" eaLnBrk="1" hangingPunct="1">
              <a:lnSpc>
                <a:spcPct val="90000"/>
              </a:lnSpc>
            </a:pPr>
            <a:r>
              <a:rPr lang="sr-Latn-BA" altLang="fr-FR" sz="1800" dirty="0" smtClean="0"/>
              <a:t>.....</a:t>
            </a:r>
            <a:endParaRPr lang="en-US" altLang="fr-FR" sz="1800" dirty="0" smtClean="0"/>
          </a:p>
        </p:txBody>
      </p:sp>
      <p:sp>
        <p:nvSpPr>
          <p:cNvPr id="6" name="AutoShape 4"/>
          <p:cNvSpPr>
            <a:spLocks noChangeArrowheads="1"/>
          </p:cNvSpPr>
          <p:nvPr/>
        </p:nvSpPr>
        <p:spPr bwMode="auto">
          <a:xfrm>
            <a:off x="4860032" y="587116"/>
            <a:ext cx="3600450" cy="1368425"/>
          </a:xfrm>
          <a:prstGeom prst="wedgeEllipseCallout">
            <a:avLst>
              <a:gd name="adj1" fmla="val -70181"/>
              <a:gd name="adj2" fmla="val -40574"/>
            </a:avLst>
          </a:prstGeom>
          <a:solidFill>
            <a:srgbClr val="FF9900"/>
          </a:soli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 anchor="ctr" anchorCtr="1"/>
          <a:lstStyle>
            <a:lvl1pPr>
              <a:spcBef>
                <a:spcPct val="20000"/>
              </a:spcBef>
              <a:buClr>
                <a:srgbClr val="FF9933"/>
              </a:buClr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9933"/>
              </a:buClr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FF9933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FF9933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sr-Latn-BA" altLang="fr-FR" sz="1200" b="1" i="1" dirty="0" smtClean="0"/>
              <a:t>Pogledati A4.1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sr-Latn-BA" altLang="fr-FR" sz="1200" b="1" i="1" dirty="0" smtClean="0"/>
              <a:t>„Audit completion questionnaire“ Aneks IV </a:t>
            </a:r>
            <a:endParaRPr lang="en-US" altLang="fr-FR" sz="12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Espace réservé du numéro de diapositive 3"/>
          <p:cNvSpPr>
            <a:spLocks noGrp="1"/>
          </p:cNvSpPr>
          <p:nvPr>
            <p:ph type="sldNum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FF9933"/>
              </a:buClr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9933"/>
              </a:buClr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FF9933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FF9933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fr-FR" sz="1400" smtClean="0"/>
          </a:p>
          <a:p>
            <a:pPr>
              <a:spcBef>
                <a:spcPct val="0"/>
              </a:spcBef>
              <a:buClrTx/>
              <a:buFontTx/>
              <a:buNone/>
            </a:pPr>
            <a:fld id="{AB6223A6-165A-42EB-B949-94E7B173BA8A}" type="slidenum">
              <a:rPr lang="en-US" altLang="fr-FR" sz="1400" smtClean="0"/>
              <a:pPr>
                <a:spcBef>
                  <a:spcPct val="0"/>
                </a:spcBef>
                <a:buClrTx/>
                <a:buFontTx/>
                <a:buNone/>
              </a:pPr>
              <a:t>15</a:t>
            </a:fld>
            <a:endParaRPr lang="en-US" altLang="fr-FR" sz="1400" smtClean="0"/>
          </a:p>
        </p:txBody>
      </p:sp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115888"/>
            <a:ext cx="8713788" cy="563562"/>
          </a:xfrm>
        </p:spPr>
        <p:txBody>
          <a:bodyPr/>
          <a:lstStyle/>
          <a:p>
            <a:pPr eaLnBrk="1" hangingPunct="1"/>
            <a:r>
              <a:rPr lang="sr-Latn-RS" altLang="fr-FR" smtClean="0"/>
              <a:t>Zaključak </a:t>
            </a:r>
            <a:endParaRPr lang="en-US" altLang="fr-FR" smtClean="0"/>
          </a:p>
        </p:txBody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sr-Latn-RS" altLang="fr-FR" sz="2000" dirty="0" smtClean="0"/>
              <a:t>Finansijski izvještaji za godinu </a:t>
            </a:r>
            <a:r>
              <a:rPr lang="en-US" altLang="fr-FR" sz="2000" dirty="0" smtClean="0"/>
              <a:t>20XX </a:t>
            </a:r>
            <a:r>
              <a:rPr lang="sr-Latn-RS" altLang="fr-FR" sz="2000" dirty="0" smtClean="0"/>
              <a:t>su odobreni </a:t>
            </a:r>
            <a:r>
              <a:rPr lang="en-US" altLang="fr-FR" sz="2000" dirty="0" smtClean="0"/>
              <a:t>* </a:t>
            </a:r>
            <a:r>
              <a:rPr lang="sr-Latn-RS" altLang="fr-FR" sz="2000" dirty="0" smtClean="0"/>
              <a:t>na </a:t>
            </a:r>
            <a:r>
              <a:rPr lang="en-US" altLang="fr-FR" sz="2000" dirty="0" smtClean="0"/>
              <a:t> …</a:t>
            </a:r>
          </a:p>
          <a:p>
            <a:pPr marL="0" indent="0" eaLnBrk="1" hangingPunct="1">
              <a:lnSpc>
                <a:spcPct val="90000"/>
              </a:lnSpc>
              <a:buNone/>
            </a:pPr>
            <a:endParaRPr lang="en-US" altLang="fr-FR" sz="2000" b="1" dirty="0" smtClean="0"/>
          </a:p>
          <a:p>
            <a:pPr eaLnBrk="1" hangingPunct="1">
              <a:lnSpc>
                <a:spcPct val="90000"/>
              </a:lnSpc>
            </a:pPr>
            <a:r>
              <a:rPr lang="sr-Latn-RS" altLang="fr-FR" sz="2000" b="1" dirty="0" smtClean="0"/>
              <a:t>Očekivani zaključci na revizorski izvještaj su</a:t>
            </a:r>
            <a:r>
              <a:rPr lang="en-US" altLang="fr-FR" sz="2000" b="1" dirty="0" smtClean="0"/>
              <a:t>: </a:t>
            </a:r>
          </a:p>
          <a:p>
            <a:pPr eaLnBrk="1" hangingPunct="1">
              <a:lnSpc>
                <a:spcPct val="90000"/>
              </a:lnSpc>
            </a:pPr>
            <a:endParaRPr lang="en-US" altLang="fr-FR" sz="2000" b="1" dirty="0" smtClean="0"/>
          </a:p>
          <a:p>
            <a:pPr lvl="1" eaLnBrk="1" hangingPunct="1">
              <a:lnSpc>
                <a:spcPct val="90000"/>
              </a:lnSpc>
            </a:pPr>
            <a:r>
              <a:rPr lang="sr-Latn-RS" altLang="fr-FR" sz="2000" dirty="0" smtClean="0"/>
              <a:t>Mišljenje</a:t>
            </a:r>
            <a:r>
              <a:rPr lang="en-US" altLang="fr-FR" sz="2000" dirty="0" smtClean="0"/>
              <a:t>: …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endParaRPr lang="en-US" altLang="fr-FR" sz="2000" dirty="0" smtClean="0"/>
          </a:p>
          <a:p>
            <a:pPr lvl="1" eaLnBrk="1" hangingPunct="1">
              <a:lnSpc>
                <a:spcPct val="90000"/>
              </a:lnSpc>
            </a:pPr>
            <a:endParaRPr lang="en-US" altLang="fr-FR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Espace réservé du numéro de diapositive 3"/>
          <p:cNvSpPr>
            <a:spLocks noGrp="1"/>
          </p:cNvSpPr>
          <p:nvPr>
            <p:ph type="sldNum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FF9933"/>
              </a:buClr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9933"/>
              </a:buClr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FF9933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FF9933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fr-FR" sz="1400" smtClean="0"/>
          </a:p>
          <a:p>
            <a:pPr>
              <a:spcBef>
                <a:spcPct val="0"/>
              </a:spcBef>
              <a:buClrTx/>
              <a:buFontTx/>
              <a:buNone/>
            </a:pPr>
            <a:fld id="{804B0297-0968-4B2B-8F02-BF8E19C69488}" type="slidenum">
              <a:rPr lang="en-US" altLang="fr-FR" sz="1400" smtClean="0"/>
              <a:pPr>
                <a:spcBef>
                  <a:spcPct val="0"/>
                </a:spcBef>
                <a:buClrTx/>
                <a:buFontTx/>
                <a:buNone/>
              </a:pPr>
              <a:t>16</a:t>
            </a:fld>
            <a:endParaRPr lang="en-US" altLang="fr-FR" sz="1400" smtClean="0"/>
          </a:p>
        </p:txBody>
      </p:sp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188913"/>
            <a:ext cx="8713788" cy="563562"/>
          </a:xfrm>
        </p:spPr>
        <p:txBody>
          <a:bodyPr/>
          <a:lstStyle/>
          <a:p>
            <a:pPr eaLnBrk="1" hangingPunct="1"/>
            <a:r>
              <a:rPr lang="sr-Latn-RS" altLang="fr-FR" smtClean="0"/>
              <a:t>Zaključak </a:t>
            </a:r>
            <a:endParaRPr lang="en-US" altLang="fr-FR" smtClean="0"/>
          </a:p>
        </p:txBody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fr-FR" sz="2000" b="1" smtClean="0"/>
              <a:t>O</a:t>
            </a:r>
            <a:r>
              <a:rPr lang="sr-Latn-RS" altLang="fr-FR" sz="2000" b="1" smtClean="0"/>
              <a:t>stala pitanja od značaja koja treba pratiti </a:t>
            </a:r>
            <a:endParaRPr lang="en-US" altLang="fr-FR" sz="2000" b="1" smtClean="0"/>
          </a:p>
          <a:p>
            <a:pPr eaLnBrk="1" hangingPunct="1">
              <a:lnSpc>
                <a:spcPct val="20000"/>
              </a:lnSpc>
            </a:pPr>
            <a:endParaRPr lang="en-US" altLang="fr-FR" sz="2000" b="1" smtClean="0"/>
          </a:p>
          <a:p>
            <a:pPr marL="522288" lvl="1" indent="0" eaLnBrk="1" hangingPunct="1">
              <a:lnSpc>
                <a:spcPct val="90000"/>
              </a:lnSpc>
              <a:buFontTx/>
              <a:buNone/>
            </a:pPr>
            <a:r>
              <a:rPr lang="sr-Latn-RS" altLang="fr-FR" sz="2000" smtClean="0"/>
              <a:t>Za tekuću godinu, predlažemo da posebnu pažnju obratite na sljedeća ključna pitanja</a:t>
            </a:r>
            <a:r>
              <a:rPr lang="en-US" altLang="fr-FR" sz="2000" smtClean="0"/>
              <a:t>: </a:t>
            </a:r>
          </a:p>
          <a:p>
            <a:pPr marL="522288" lvl="1" indent="0" eaLnBrk="1" hangingPunct="1">
              <a:lnSpc>
                <a:spcPct val="90000"/>
              </a:lnSpc>
            </a:pPr>
            <a:r>
              <a:rPr lang="en-US" altLang="fr-FR" sz="2000" smtClean="0"/>
              <a:t> …</a:t>
            </a:r>
          </a:p>
          <a:p>
            <a:pPr marL="522288" lvl="1" indent="0" eaLnBrk="1" hangingPunct="1">
              <a:lnSpc>
                <a:spcPct val="90000"/>
              </a:lnSpc>
            </a:pPr>
            <a:r>
              <a:rPr lang="en-US" altLang="fr-FR" sz="2000" smtClean="0"/>
              <a:t> …</a:t>
            </a:r>
          </a:p>
          <a:p>
            <a:pPr marL="522288" lvl="1" indent="0" eaLnBrk="1" hangingPunct="1">
              <a:lnSpc>
                <a:spcPct val="90000"/>
              </a:lnSpc>
            </a:pPr>
            <a:r>
              <a:rPr lang="en-US" altLang="fr-FR" sz="2000" smtClean="0"/>
              <a:t> …</a:t>
            </a:r>
          </a:p>
          <a:p>
            <a:pPr marL="522288" lvl="1" indent="0" eaLnBrk="1" hangingPunct="1">
              <a:lnSpc>
                <a:spcPct val="90000"/>
              </a:lnSpc>
              <a:buFontTx/>
              <a:buNone/>
            </a:pPr>
            <a:endParaRPr lang="en-US" altLang="fr-FR" sz="2000" smtClean="0"/>
          </a:p>
          <a:p>
            <a:pPr eaLnBrk="1" hangingPunct="1">
              <a:lnSpc>
                <a:spcPct val="90000"/>
              </a:lnSpc>
            </a:pPr>
            <a:r>
              <a:rPr lang="en-US" altLang="fr-FR" sz="2000" b="1" smtClean="0"/>
              <a:t>O</a:t>
            </a:r>
            <a:r>
              <a:rPr lang="sr-Latn-RS" altLang="fr-FR" sz="2000" b="1" smtClean="0"/>
              <a:t>tvorene stavke na datum ovog izvještaja o revizorskim nalazima </a:t>
            </a:r>
            <a:endParaRPr lang="en-US" altLang="fr-FR" sz="2000" b="1" smtClean="0"/>
          </a:p>
          <a:p>
            <a:pPr marL="522288" lvl="1" indent="0" eaLnBrk="1" hangingPunct="1">
              <a:lnSpc>
                <a:spcPct val="90000"/>
              </a:lnSpc>
            </a:pPr>
            <a:r>
              <a:rPr lang="en-US" altLang="fr-FR" sz="2000" smtClean="0"/>
              <a:t> …</a:t>
            </a:r>
          </a:p>
          <a:p>
            <a:pPr marL="522288" lvl="1" indent="0" eaLnBrk="1" hangingPunct="1">
              <a:lnSpc>
                <a:spcPct val="90000"/>
              </a:lnSpc>
            </a:pPr>
            <a:r>
              <a:rPr lang="en-US" altLang="fr-FR" sz="2000" smtClean="0"/>
              <a:t> …</a:t>
            </a:r>
          </a:p>
          <a:p>
            <a:pPr marL="522288" lvl="1" indent="0" eaLnBrk="1" hangingPunct="1">
              <a:lnSpc>
                <a:spcPct val="90000"/>
              </a:lnSpc>
            </a:pPr>
            <a:r>
              <a:rPr lang="en-US" altLang="fr-FR" sz="2000" smtClean="0"/>
              <a:t> 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Espace réservé du numéro de diapositive 3"/>
          <p:cNvSpPr>
            <a:spLocks noGrp="1"/>
          </p:cNvSpPr>
          <p:nvPr>
            <p:ph type="sldNum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FF9933"/>
              </a:buClr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9933"/>
              </a:buClr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FF9933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FF9933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fr-FR" sz="1400" smtClean="0"/>
          </a:p>
          <a:p>
            <a:pPr>
              <a:spcBef>
                <a:spcPct val="0"/>
              </a:spcBef>
              <a:buClrTx/>
              <a:buFontTx/>
              <a:buNone/>
            </a:pPr>
            <a:fld id="{FB17D42D-68AC-4667-AFB3-F72413A18941}" type="slidenum">
              <a:rPr lang="en-US" altLang="fr-FR" sz="1400" smtClean="0"/>
              <a:pPr>
                <a:spcBef>
                  <a:spcPct val="0"/>
                </a:spcBef>
                <a:buClrTx/>
                <a:buFontTx/>
                <a:buNone/>
              </a:pPr>
              <a:t>2</a:t>
            </a:fld>
            <a:endParaRPr lang="en-US" altLang="fr-FR" sz="1400" smtClean="0"/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fr-FR" smtClean="0"/>
              <a:t> </a:t>
            </a:r>
            <a:r>
              <a:rPr lang="sr-Latn-RS" altLang="fr-FR" smtClean="0"/>
              <a:t>Sadržaj</a:t>
            </a:r>
            <a:endParaRPr lang="en-US" altLang="fr-FR" smtClean="0"/>
          </a:p>
        </p:txBody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205288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fr-FR" sz="2000" b="1" dirty="0" err="1" smtClean="0"/>
              <a:t>Cilj</a:t>
            </a:r>
            <a:r>
              <a:rPr lang="en-US" altLang="fr-FR" sz="2000" b="1" dirty="0" smtClean="0"/>
              <a:t> </a:t>
            </a:r>
            <a:r>
              <a:rPr lang="en-US" altLang="fr-FR" sz="2000" b="1" dirty="0" err="1" smtClean="0"/>
              <a:t>ovog</a:t>
            </a:r>
            <a:r>
              <a:rPr lang="en-US" altLang="fr-FR" sz="2000" b="1" dirty="0" smtClean="0"/>
              <a:t> </a:t>
            </a:r>
            <a:r>
              <a:rPr lang="en-US" altLang="fr-FR" sz="2000" b="1" dirty="0" err="1" smtClean="0"/>
              <a:t>i</a:t>
            </a:r>
            <a:r>
              <a:rPr lang="sr-Latn-RS" altLang="fr-FR" sz="2000" b="1" dirty="0" smtClean="0"/>
              <a:t>zvještaja </a:t>
            </a:r>
          </a:p>
          <a:p>
            <a:pPr eaLnBrk="1" hangingPunct="1">
              <a:lnSpc>
                <a:spcPct val="80000"/>
              </a:lnSpc>
            </a:pPr>
            <a:r>
              <a:rPr lang="sr-Latn-RS" altLang="fr-FR" sz="2000" b="1" dirty="0" smtClean="0"/>
              <a:t>Značajni događaji</a:t>
            </a:r>
            <a:endParaRPr lang="en-US" altLang="fr-FR" sz="2000" b="1" dirty="0" smtClean="0"/>
          </a:p>
          <a:p>
            <a:pPr eaLnBrk="1" hangingPunct="1">
              <a:lnSpc>
                <a:spcPct val="80000"/>
              </a:lnSpc>
            </a:pPr>
            <a:r>
              <a:rPr lang="en-US" altLang="fr-FR" sz="2000" b="1" dirty="0" smtClean="0"/>
              <a:t>K</a:t>
            </a:r>
            <a:r>
              <a:rPr lang="sr-Latn-RS" altLang="fr-FR" sz="2000" b="1" dirty="0" smtClean="0"/>
              <a:t>ljučne brojke</a:t>
            </a:r>
            <a:endParaRPr lang="en-US" altLang="fr-FR" sz="2000" b="1" dirty="0" smtClean="0"/>
          </a:p>
          <a:p>
            <a:pPr eaLnBrk="1" hangingPunct="1">
              <a:lnSpc>
                <a:spcPct val="80000"/>
              </a:lnSpc>
            </a:pPr>
            <a:r>
              <a:rPr lang="sr-Latn-RS" altLang="fr-FR" sz="2000" b="1" dirty="0" smtClean="0"/>
              <a:t>Procjena interne kontrole </a:t>
            </a:r>
            <a:endParaRPr lang="en-US" altLang="fr-FR" sz="2000" b="1" dirty="0" smtClean="0"/>
          </a:p>
          <a:p>
            <a:pPr eaLnBrk="1" hangingPunct="1">
              <a:lnSpc>
                <a:spcPct val="80000"/>
              </a:lnSpc>
            </a:pPr>
            <a:r>
              <a:rPr lang="sr-Latn-RS" altLang="fr-FR" sz="2000" b="1" dirty="0" smtClean="0"/>
              <a:t>Praćenje revizijskih pitanja iz prethodne godine</a:t>
            </a:r>
            <a:endParaRPr lang="en-US" altLang="fr-FR" sz="2000" b="1" dirty="0" smtClean="0"/>
          </a:p>
          <a:p>
            <a:pPr eaLnBrk="1" hangingPunct="1">
              <a:lnSpc>
                <a:spcPct val="80000"/>
              </a:lnSpc>
            </a:pPr>
            <a:r>
              <a:rPr lang="sr-Latn-RS" altLang="fr-FR" sz="2000" b="1" dirty="0" smtClean="0"/>
              <a:t>Rezime dodatnih revizijskih postupaka </a:t>
            </a:r>
            <a:endParaRPr lang="en-US" altLang="fr-FR" sz="2000" b="1" dirty="0" smtClean="0"/>
          </a:p>
          <a:p>
            <a:pPr eaLnBrk="1" hangingPunct="1">
              <a:lnSpc>
                <a:spcPct val="80000"/>
              </a:lnSpc>
            </a:pPr>
            <a:r>
              <a:rPr lang="sr-Latn-RS" altLang="fr-FR" sz="2000" b="1" dirty="0" smtClean="0"/>
              <a:t>Raspored identifikovanih pogrešnih iskaza</a:t>
            </a:r>
            <a:endParaRPr lang="en-US" altLang="fr-FR" sz="2000" b="1" dirty="0" smtClean="0"/>
          </a:p>
          <a:p>
            <a:pPr eaLnBrk="1" hangingPunct="1">
              <a:lnSpc>
                <a:spcPct val="80000"/>
              </a:lnSpc>
            </a:pPr>
            <a:r>
              <a:rPr lang="sr-Latn-RS" altLang="fr-FR" sz="2000" b="1" dirty="0" smtClean="0"/>
              <a:t>Raspored nekorigovanih identifikovanih pogrešnih iskaza </a:t>
            </a:r>
            <a:endParaRPr lang="en-US" altLang="fr-FR" sz="2000" b="1" dirty="0" smtClean="0"/>
          </a:p>
          <a:p>
            <a:pPr eaLnBrk="1" hangingPunct="1">
              <a:lnSpc>
                <a:spcPct val="80000"/>
              </a:lnSpc>
            </a:pPr>
            <a:r>
              <a:rPr lang="sr-Latn-RS" altLang="fr-FR" sz="2000" b="1" dirty="0" smtClean="0"/>
              <a:t>Sažetak revizorskih odgovornosti vezano za ostale informacije u dokumentima koji sadrže revidirane finansijske izvještaje </a:t>
            </a:r>
            <a:endParaRPr lang="en-US" altLang="fr-FR" sz="2000" b="1" dirty="0" smtClean="0"/>
          </a:p>
          <a:p>
            <a:pPr eaLnBrk="1" hangingPunct="1">
              <a:lnSpc>
                <a:spcPct val="80000"/>
              </a:lnSpc>
            </a:pPr>
            <a:r>
              <a:rPr lang="sr-Latn-RS" altLang="fr-FR" sz="2000" b="1" dirty="0" smtClean="0"/>
              <a:t>Zaključak i ostala pitanja od značaja za praćenje</a:t>
            </a:r>
            <a:endParaRPr lang="en-US" altLang="fr-FR" sz="2000" b="1" dirty="0" smtClean="0"/>
          </a:p>
        </p:txBody>
      </p:sp>
      <p:sp>
        <p:nvSpPr>
          <p:cNvPr id="6149" name="AutoShape 4"/>
          <p:cNvSpPr>
            <a:spLocks noChangeArrowheads="1"/>
          </p:cNvSpPr>
          <p:nvPr/>
        </p:nvSpPr>
        <p:spPr bwMode="auto">
          <a:xfrm>
            <a:off x="4284663" y="260350"/>
            <a:ext cx="3600450" cy="1368425"/>
          </a:xfrm>
          <a:prstGeom prst="wedgeEllipseCallout">
            <a:avLst>
              <a:gd name="adj1" fmla="val -70181"/>
              <a:gd name="adj2" fmla="val -40574"/>
            </a:avLst>
          </a:prstGeom>
          <a:solidFill>
            <a:srgbClr val="FF9900"/>
          </a:soli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 anchor="ctr" anchorCtr="1"/>
          <a:lstStyle>
            <a:lvl1pPr>
              <a:spcBef>
                <a:spcPct val="20000"/>
              </a:spcBef>
              <a:buClr>
                <a:srgbClr val="FF9933"/>
              </a:buClr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9933"/>
              </a:buClr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FF9933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FF9933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sr-Latn-RS" altLang="fr-FR" sz="1200" b="1" i="1" dirty="0"/>
              <a:t>Pitanja predstavljena u ovom primjeru izvještaja su data u svrhe ilustracije i potrebno ih je prilagoditi karakteristikama društva u zavisnosti od situacije </a:t>
            </a:r>
            <a:endParaRPr lang="en-US" altLang="fr-FR" sz="12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Espace réservé du numéro de diapositive 3"/>
          <p:cNvSpPr>
            <a:spLocks noGrp="1"/>
          </p:cNvSpPr>
          <p:nvPr>
            <p:ph type="sldNum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FF9933"/>
              </a:buClr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9933"/>
              </a:buClr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FF9933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FF9933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fr-FR" sz="1400" smtClean="0"/>
          </a:p>
          <a:p>
            <a:pPr>
              <a:spcBef>
                <a:spcPct val="0"/>
              </a:spcBef>
              <a:buClrTx/>
              <a:buFontTx/>
              <a:buNone/>
            </a:pPr>
            <a:fld id="{4F4CC25D-8E9D-4EDC-A52B-C651D9886334}" type="slidenum">
              <a:rPr lang="en-US" altLang="fr-FR" sz="1400" smtClean="0"/>
              <a:pPr>
                <a:spcBef>
                  <a:spcPct val="0"/>
                </a:spcBef>
                <a:buClrTx/>
                <a:buFontTx/>
                <a:buNone/>
              </a:pPr>
              <a:t>3</a:t>
            </a:fld>
            <a:endParaRPr lang="en-US" altLang="fr-FR" sz="1400" smtClean="0"/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fr-FR" smtClean="0"/>
              <a:t/>
            </a:r>
            <a:br>
              <a:rPr lang="en-US" altLang="fr-FR" smtClean="0"/>
            </a:br>
            <a:r>
              <a:rPr lang="en-US" altLang="fr-FR" smtClean="0"/>
              <a:t/>
            </a:r>
            <a:br>
              <a:rPr lang="en-US" altLang="fr-FR" smtClean="0"/>
            </a:br>
            <a:r>
              <a:rPr lang="sr-Latn-RS" altLang="fr-FR" smtClean="0"/>
              <a:t>Svrha ovog izvještaja</a:t>
            </a:r>
            <a:r>
              <a:rPr lang="en-US" altLang="fr-FR" smtClean="0"/>
              <a:t/>
            </a:r>
            <a:br>
              <a:rPr lang="en-US" altLang="fr-FR" smtClean="0"/>
            </a:br>
            <a:r>
              <a:rPr lang="en-US" altLang="fr-FR" smtClean="0"/>
              <a:t/>
            </a:r>
            <a:br>
              <a:rPr lang="en-US" altLang="fr-FR" smtClean="0"/>
            </a:br>
            <a:endParaRPr lang="en-US" altLang="fr-FR" smtClean="0"/>
          </a:p>
        </p:txBody>
      </p:sp>
      <p:sp>
        <p:nvSpPr>
          <p:cNvPr id="7172" name="Text Box 5"/>
          <p:cNvSpPr txBox="1">
            <a:spLocks noChangeArrowheads="1"/>
          </p:cNvSpPr>
          <p:nvPr/>
        </p:nvSpPr>
        <p:spPr bwMode="auto">
          <a:xfrm>
            <a:off x="611188" y="1125538"/>
            <a:ext cx="792003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FF9933"/>
              </a:buClr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9933"/>
              </a:buClr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FF9933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FF9933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lang="sr-Latn-RS" altLang="fr-FR" sz="1800"/>
              <a:t>Ovaj izvještaj je pripremljen u kontekstu </a:t>
            </a:r>
            <a:r>
              <a:rPr lang="sr-Latn-RS" altLang="fr-FR" sz="1800" b="1"/>
              <a:t>kompletiranja naše revizije finansijskih izvještaja</a:t>
            </a:r>
            <a:r>
              <a:rPr lang="en-US" altLang="fr-FR" sz="1800"/>
              <a:t>. </a:t>
            </a:r>
            <a:r>
              <a:rPr lang="sr-Latn-RS" altLang="fr-FR" sz="1800"/>
              <a:t>Ovaj izvještaj predstavlja dokument</a:t>
            </a:r>
            <a:r>
              <a:rPr lang="en-US" altLang="fr-FR" sz="1800"/>
              <a:t> </a:t>
            </a:r>
            <a:r>
              <a:rPr lang="sr-Latn-RS" altLang="fr-FR" sz="1800" b="1"/>
              <a:t>koji prethodi izdavanju našeg konačng mišljenja </a:t>
            </a:r>
            <a:r>
              <a:rPr lang="sr-Latn-RS" altLang="fr-FR" sz="1800"/>
              <a:t>u pogledu finansijskih izvještaja</a:t>
            </a:r>
            <a:r>
              <a:rPr lang="en-US" altLang="fr-FR" sz="1800"/>
              <a:t>,</a:t>
            </a:r>
            <a:r>
              <a:rPr lang="sr-Latn-RS" altLang="fr-FR" sz="1800"/>
              <a:t> te ga ne treba koristiti kao revizorski izvještaj</a:t>
            </a:r>
            <a:r>
              <a:rPr lang="en-US" altLang="fr-FR" sz="1800"/>
              <a:t>.</a:t>
            </a:r>
          </a:p>
        </p:txBody>
      </p:sp>
      <p:sp>
        <p:nvSpPr>
          <p:cNvPr id="7173" name="Text Box 6"/>
          <p:cNvSpPr txBox="1">
            <a:spLocks noChangeArrowheads="1"/>
          </p:cNvSpPr>
          <p:nvPr/>
        </p:nvSpPr>
        <p:spPr bwMode="auto">
          <a:xfrm>
            <a:off x="611188" y="2852738"/>
            <a:ext cx="7848600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FF9933"/>
              </a:buClr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9933"/>
              </a:buClr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FF9933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FF9933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lang="sr-Latn-RS" altLang="fr-FR" sz="1800" dirty="0"/>
              <a:t>Cilj ovog izvještaja jeste</a:t>
            </a:r>
            <a:r>
              <a:rPr lang="en-US" altLang="fr-FR" sz="1800" dirty="0"/>
              <a:t>:</a:t>
            </a:r>
          </a:p>
          <a:p>
            <a:pPr eaLnBrk="1" hangingPunct="1">
              <a:spcBef>
                <a:spcPct val="50000"/>
              </a:spcBef>
              <a:buClrTx/>
            </a:pPr>
            <a:r>
              <a:rPr lang="en-US" altLang="fr-FR" sz="1800" dirty="0"/>
              <a:t> </a:t>
            </a:r>
            <a:r>
              <a:rPr lang="sr-Latn-RS" altLang="fr-FR" sz="1800" dirty="0"/>
              <a:t>da vas informiše o </a:t>
            </a:r>
            <a:r>
              <a:rPr lang="sr-Latn-RS" altLang="fr-FR" sz="1800" b="1" dirty="0"/>
              <a:t>glavnim zaključcima </a:t>
            </a:r>
            <a:r>
              <a:rPr lang="sr-Latn-RS" altLang="fr-FR" sz="1800" dirty="0"/>
              <a:t>donesenim u toku našeg revizijskog angažmana za godinu zaključno sa</a:t>
            </a:r>
            <a:r>
              <a:rPr lang="en-US" altLang="fr-FR" sz="1800" dirty="0"/>
              <a:t> [</a:t>
            </a:r>
            <a:r>
              <a:rPr lang="en-US" altLang="fr-FR" sz="1800" dirty="0" err="1"/>
              <a:t>dd</a:t>
            </a:r>
            <a:r>
              <a:rPr lang="en-US" altLang="fr-FR" sz="1800" dirty="0"/>
              <a:t>/mm/</a:t>
            </a:r>
            <a:r>
              <a:rPr lang="sr-Latn-RS" altLang="fr-FR" sz="1800" dirty="0"/>
              <a:t>ggg</a:t>
            </a:r>
            <a:r>
              <a:rPr lang="en-US" altLang="fr-FR" sz="1800" dirty="0"/>
              <a:t>];</a:t>
            </a:r>
          </a:p>
          <a:p>
            <a:pPr eaLnBrk="1" hangingPunct="1">
              <a:spcBef>
                <a:spcPct val="50000"/>
              </a:spcBef>
              <a:buClrTx/>
            </a:pPr>
            <a:r>
              <a:rPr lang="en-US" altLang="fr-FR" sz="1800" dirty="0"/>
              <a:t> </a:t>
            </a:r>
            <a:r>
              <a:rPr lang="sr-Latn-RS" altLang="fr-FR" sz="1800" dirty="0"/>
              <a:t>da privučemo vašu pažnju </a:t>
            </a:r>
            <a:r>
              <a:rPr lang="sr-Latn-RS" altLang="fr-FR" sz="1800" dirty="0" smtClean="0"/>
              <a:t>na </a:t>
            </a:r>
            <a:r>
              <a:rPr lang="sr-Latn-RS" altLang="fr-FR" sz="1800" dirty="0"/>
              <a:t>sva pitanja koja bi mogla imati efekat na pripremanje i tretman finansijskih izvještaja</a:t>
            </a:r>
            <a:r>
              <a:rPr lang="en-US" altLang="fr-FR" sz="1800" dirty="0"/>
              <a:t>. </a:t>
            </a:r>
          </a:p>
        </p:txBody>
      </p:sp>
      <p:sp>
        <p:nvSpPr>
          <p:cNvPr id="7174" name="Text Box 8"/>
          <p:cNvSpPr txBox="1">
            <a:spLocks noChangeArrowheads="1"/>
          </p:cNvSpPr>
          <p:nvPr/>
        </p:nvSpPr>
        <p:spPr bwMode="auto">
          <a:xfrm>
            <a:off x="539750" y="4437063"/>
            <a:ext cx="78486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FF9933"/>
              </a:buClr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9933"/>
              </a:buClr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FF9933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FF9933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endParaRPr lang="en-US" altLang="fr-FR" sz="1800"/>
          </a:p>
        </p:txBody>
      </p:sp>
      <p:sp>
        <p:nvSpPr>
          <p:cNvPr id="7175" name="Text Box 9"/>
          <p:cNvSpPr txBox="1">
            <a:spLocks noChangeArrowheads="1"/>
          </p:cNvSpPr>
          <p:nvPr/>
        </p:nvSpPr>
        <p:spPr bwMode="auto">
          <a:xfrm>
            <a:off x="468313" y="4365625"/>
            <a:ext cx="8567737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FF9933"/>
              </a:buClr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9933"/>
              </a:buClr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FF9933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FF9933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endParaRPr lang="en-US" altLang="fr-FR" sz="1800"/>
          </a:p>
        </p:txBody>
      </p:sp>
      <p:sp>
        <p:nvSpPr>
          <p:cNvPr id="7176" name="Text Box 10"/>
          <p:cNvSpPr txBox="1">
            <a:spLocks noChangeArrowheads="1"/>
          </p:cNvSpPr>
          <p:nvPr/>
        </p:nvSpPr>
        <p:spPr bwMode="auto">
          <a:xfrm>
            <a:off x="611188" y="4652963"/>
            <a:ext cx="835183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FF9933"/>
              </a:buClr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9933"/>
              </a:buClr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FF9933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FF9933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lang="sr-Latn-RS" altLang="fr-FR" sz="1800"/>
              <a:t>Željeli bismo da se zahvalimo vama i vašem osoblju za dobrodošlicu i za raspoloživost kroz cijeli naš angažman</a:t>
            </a:r>
            <a:r>
              <a:rPr lang="en-US" altLang="fr-FR" sz="1800"/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Espace réservé du numéro de diapositive 3"/>
          <p:cNvSpPr>
            <a:spLocks noGrp="1"/>
          </p:cNvSpPr>
          <p:nvPr>
            <p:ph type="sldNum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FF9933"/>
              </a:buClr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9933"/>
              </a:buClr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FF9933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FF9933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fr-FR" sz="1400" smtClean="0"/>
          </a:p>
          <a:p>
            <a:pPr>
              <a:spcBef>
                <a:spcPct val="0"/>
              </a:spcBef>
              <a:buClrTx/>
              <a:buFontTx/>
              <a:buNone/>
            </a:pPr>
            <a:fld id="{45A10A40-C9BF-413C-9828-05049A90F4D3}" type="slidenum">
              <a:rPr lang="en-US" altLang="fr-FR" sz="1400" smtClean="0"/>
              <a:pPr>
                <a:spcBef>
                  <a:spcPct val="0"/>
                </a:spcBef>
                <a:buClrTx/>
                <a:buFontTx/>
                <a:buNone/>
              </a:pPr>
              <a:t>4</a:t>
            </a:fld>
            <a:endParaRPr lang="en-US" altLang="fr-FR" sz="1400" smtClean="0"/>
          </a:p>
        </p:txBody>
      </p:sp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sr-Latn-RS" altLang="fr-FR" smtClean="0"/>
              <a:t>Značajni događaji </a:t>
            </a:r>
            <a:endParaRPr lang="en-US" altLang="fr-FR" smtClean="0"/>
          </a:p>
        </p:txBody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341438"/>
            <a:ext cx="8226425" cy="4567237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en-US" altLang="fr-FR" sz="2000" dirty="0" smtClean="0"/>
          </a:p>
          <a:p>
            <a:pPr eaLnBrk="1" hangingPunct="1">
              <a:lnSpc>
                <a:spcPct val="80000"/>
              </a:lnSpc>
            </a:pPr>
            <a:r>
              <a:rPr lang="sr-Latn-RS" altLang="fr-FR" sz="2000" b="1" dirty="0" smtClean="0"/>
              <a:t>Podsjetnik o prethodnim značajnim događajima</a:t>
            </a:r>
            <a:endParaRPr lang="en-US" altLang="fr-FR" sz="2000" b="1" dirty="0" smtClean="0"/>
          </a:p>
          <a:p>
            <a:pPr eaLnBrk="1" hangingPunct="1">
              <a:lnSpc>
                <a:spcPct val="80000"/>
              </a:lnSpc>
            </a:pPr>
            <a:r>
              <a:rPr lang="en-US" altLang="fr-FR" sz="2000" b="1" dirty="0" smtClean="0"/>
              <a:t>…</a:t>
            </a:r>
          </a:p>
          <a:p>
            <a:pPr eaLnBrk="1" hangingPunct="1">
              <a:lnSpc>
                <a:spcPct val="80000"/>
              </a:lnSpc>
            </a:pPr>
            <a:r>
              <a:rPr lang="en-US" altLang="fr-FR" sz="2000" b="1" dirty="0" smtClean="0"/>
              <a:t>…</a:t>
            </a:r>
          </a:p>
          <a:p>
            <a:pPr eaLnBrk="1" hangingPunct="1">
              <a:lnSpc>
                <a:spcPct val="80000"/>
              </a:lnSpc>
            </a:pPr>
            <a:r>
              <a:rPr lang="en-US" altLang="fr-FR" sz="2000" b="1" dirty="0" smtClean="0"/>
              <a:t>…</a:t>
            </a:r>
          </a:p>
          <a:p>
            <a:pPr eaLnBrk="1" hangingPunct="1">
              <a:lnSpc>
                <a:spcPct val="80000"/>
              </a:lnSpc>
            </a:pPr>
            <a:endParaRPr lang="en-US" altLang="fr-FR" sz="2000" b="1" dirty="0" smtClean="0"/>
          </a:p>
          <a:p>
            <a:pPr eaLnBrk="1" hangingPunct="1">
              <a:lnSpc>
                <a:spcPct val="80000"/>
              </a:lnSpc>
            </a:pPr>
            <a:r>
              <a:rPr lang="sr-Latn-RS" altLang="fr-FR" sz="2000" b="1" dirty="0" smtClean="0"/>
              <a:t>Značajni događaji tekuće godine </a:t>
            </a:r>
            <a:endParaRPr lang="en-US" altLang="fr-FR" sz="2000" b="1" dirty="0" smtClean="0"/>
          </a:p>
          <a:p>
            <a:pPr eaLnBrk="1" hangingPunct="1">
              <a:lnSpc>
                <a:spcPct val="80000"/>
              </a:lnSpc>
            </a:pPr>
            <a:r>
              <a:rPr lang="en-US" altLang="fr-FR" sz="2000" b="1" dirty="0" smtClean="0"/>
              <a:t>…</a:t>
            </a:r>
          </a:p>
          <a:p>
            <a:pPr eaLnBrk="1" hangingPunct="1">
              <a:lnSpc>
                <a:spcPct val="80000"/>
              </a:lnSpc>
            </a:pPr>
            <a:r>
              <a:rPr lang="en-US" altLang="fr-FR" sz="2000" b="1" dirty="0" smtClean="0"/>
              <a:t>…</a:t>
            </a:r>
          </a:p>
          <a:p>
            <a:pPr eaLnBrk="1" hangingPunct="1">
              <a:lnSpc>
                <a:spcPct val="80000"/>
              </a:lnSpc>
            </a:pPr>
            <a:r>
              <a:rPr lang="en-US" altLang="fr-FR" sz="2000" b="1" dirty="0" smtClean="0"/>
              <a:t>…</a:t>
            </a:r>
          </a:p>
          <a:p>
            <a:pPr eaLnBrk="1" hangingPunct="1">
              <a:lnSpc>
                <a:spcPct val="80000"/>
              </a:lnSpc>
            </a:pPr>
            <a:endParaRPr lang="en-US" altLang="fr-FR" sz="2000" b="1" dirty="0" smtClean="0"/>
          </a:p>
          <a:p>
            <a:pPr eaLnBrk="1" hangingPunct="1">
              <a:lnSpc>
                <a:spcPct val="80000"/>
              </a:lnSpc>
            </a:pPr>
            <a:r>
              <a:rPr lang="sr-Latn-RS" altLang="fr-FR" sz="2000" b="1" dirty="0" smtClean="0"/>
              <a:t>Naknadni događaji </a:t>
            </a:r>
            <a:endParaRPr lang="en-US" altLang="fr-FR" sz="2000" b="1" dirty="0" smtClean="0"/>
          </a:p>
          <a:p>
            <a:pPr eaLnBrk="1" hangingPunct="1">
              <a:lnSpc>
                <a:spcPct val="80000"/>
              </a:lnSpc>
            </a:pPr>
            <a:r>
              <a:rPr lang="en-US" altLang="fr-FR" sz="2000" b="1" dirty="0" smtClean="0"/>
              <a:t>…</a:t>
            </a:r>
          </a:p>
          <a:p>
            <a:pPr eaLnBrk="1" hangingPunct="1">
              <a:lnSpc>
                <a:spcPct val="80000"/>
              </a:lnSpc>
            </a:pPr>
            <a:r>
              <a:rPr lang="en-US" altLang="fr-FR" sz="2000" b="1" dirty="0" smtClean="0"/>
              <a:t>…</a:t>
            </a:r>
          </a:p>
          <a:p>
            <a:pPr eaLnBrk="1" hangingPunct="1">
              <a:lnSpc>
                <a:spcPct val="80000"/>
              </a:lnSpc>
            </a:pPr>
            <a:r>
              <a:rPr lang="en-US" altLang="fr-FR" sz="2000" b="1" dirty="0" smtClean="0"/>
              <a:t>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Espace réservé du numéro de diapositive 5"/>
          <p:cNvSpPr>
            <a:spLocks noGrp="1"/>
          </p:cNvSpPr>
          <p:nvPr>
            <p:ph type="sldNum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FF9933"/>
              </a:buClr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9933"/>
              </a:buClr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FF9933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FF9933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fr-FR" sz="1400" smtClean="0"/>
          </a:p>
          <a:p>
            <a:pPr>
              <a:spcBef>
                <a:spcPct val="0"/>
              </a:spcBef>
              <a:buClrTx/>
              <a:buFontTx/>
              <a:buNone/>
            </a:pPr>
            <a:fld id="{398EF367-C0E5-463B-A464-55F8833289E0}" type="slidenum">
              <a:rPr lang="en-US" altLang="fr-FR" sz="1400" smtClean="0"/>
              <a:pPr>
                <a:spcBef>
                  <a:spcPct val="0"/>
                </a:spcBef>
                <a:buClrTx/>
                <a:buFontTx/>
                <a:buNone/>
              </a:pPr>
              <a:t>5</a:t>
            </a:fld>
            <a:endParaRPr lang="en-US" altLang="fr-FR" sz="1400" smtClean="0"/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fr-FR" smtClean="0"/>
              <a:t>K</a:t>
            </a:r>
            <a:r>
              <a:rPr lang="sr-Latn-RS" altLang="fr-FR" smtClean="0"/>
              <a:t>ljučne brojke </a:t>
            </a:r>
            <a:endParaRPr lang="en-US" altLang="fr-FR" smtClean="0"/>
          </a:p>
        </p:txBody>
      </p:sp>
      <p:sp>
        <p:nvSpPr>
          <p:cNvPr id="922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95288" y="1341438"/>
            <a:ext cx="4037012" cy="4751387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fr-FR" sz="2000" b="1" smtClean="0"/>
              <a:t>K</a:t>
            </a:r>
            <a:r>
              <a:rPr lang="sr-Latn-RS" altLang="fr-FR" sz="2000" b="1" smtClean="0"/>
              <a:t>ljučne brojke u VJ</a:t>
            </a:r>
            <a:r>
              <a:rPr lang="en-US" altLang="fr-FR" sz="2000" b="1" smtClean="0"/>
              <a:t/>
            </a:r>
            <a:br>
              <a:rPr lang="en-US" altLang="fr-FR" sz="2000" b="1" smtClean="0"/>
            </a:br>
            <a:r>
              <a:rPr lang="en-US" altLang="fr-FR" sz="1400" smtClean="0"/>
              <a:t>(</a:t>
            </a:r>
            <a:r>
              <a:rPr lang="sr-Latn-RS" altLang="fr-FR" sz="1400" smtClean="0"/>
              <a:t>Valutna jedinica</a:t>
            </a:r>
            <a:r>
              <a:rPr lang="en-US" altLang="fr-FR" sz="1400" smtClean="0"/>
              <a:t>)</a:t>
            </a:r>
          </a:p>
          <a:p>
            <a:pPr eaLnBrk="1" hangingPunct="1">
              <a:lnSpc>
                <a:spcPct val="80000"/>
              </a:lnSpc>
            </a:pPr>
            <a:endParaRPr lang="en-US" altLang="fr-FR" sz="2000" b="1" smtClean="0"/>
          </a:p>
          <a:p>
            <a:pPr eaLnBrk="1" hangingPunct="1">
              <a:lnSpc>
                <a:spcPct val="80000"/>
              </a:lnSpc>
            </a:pPr>
            <a:endParaRPr lang="en-US" altLang="fr-FR" sz="2400" smtClean="0"/>
          </a:p>
          <a:p>
            <a:pPr eaLnBrk="1" hangingPunct="1">
              <a:lnSpc>
                <a:spcPct val="80000"/>
              </a:lnSpc>
            </a:pPr>
            <a:endParaRPr lang="en-US" altLang="fr-FR" sz="2400" smtClean="0"/>
          </a:p>
          <a:p>
            <a:pPr eaLnBrk="1" hangingPunct="1">
              <a:lnSpc>
                <a:spcPct val="80000"/>
              </a:lnSpc>
            </a:pPr>
            <a:endParaRPr lang="en-US" altLang="fr-FR" sz="2400" smtClean="0"/>
          </a:p>
          <a:p>
            <a:pPr eaLnBrk="1" hangingPunct="1">
              <a:lnSpc>
                <a:spcPct val="80000"/>
              </a:lnSpc>
            </a:pPr>
            <a:endParaRPr lang="en-US" altLang="fr-FR" sz="2400" smtClean="0"/>
          </a:p>
          <a:p>
            <a:pPr eaLnBrk="1" hangingPunct="1">
              <a:lnSpc>
                <a:spcPct val="80000"/>
              </a:lnSpc>
            </a:pPr>
            <a:endParaRPr lang="en-US" altLang="fr-FR" sz="2400" smtClean="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fr-FR" sz="2400" smtClean="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fr-FR" sz="2400" smtClean="0"/>
          </a:p>
          <a:p>
            <a:pPr eaLnBrk="1" hangingPunct="1">
              <a:lnSpc>
                <a:spcPct val="80000"/>
              </a:lnSpc>
            </a:pPr>
            <a:r>
              <a:rPr lang="sr-Latn-RS" altLang="fr-FR" sz="2000" b="1" smtClean="0"/>
              <a:t>Komentari </a:t>
            </a:r>
            <a:endParaRPr lang="en-US" altLang="fr-FR" sz="2000" b="1" smtClean="0"/>
          </a:p>
          <a:p>
            <a:pPr lvl="1" eaLnBrk="1" hangingPunct="1">
              <a:lnSpc>
                <a:spcPct val="80000"/>
              </a:lnSpc>
            </a:pPr>
            <a:r>
              <a:rPr lang="en-US" altLang="fr-FR" sz="1800" smtClean="0"/>
              <a:t>…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fr-FR" sz="1800" smtClean="0"/>
              <a:t>…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fr-FR" sz="1800" smtClean="0"/>
              <a:t>…</a:t>
            </a:r>
          </a:p>
        </p:txBody>
      </p:sp>
      <p:graphicFrame>
        <p:nvGraphicFramePr>
          <p:cNvPr id="16024" name="Group 664">
            <a:extLst>
              <a:ext uri="{FF2B5EF4-FFF2-40B4-BE49-F238E27FC236}">
                <a16:creationId xmlns="" xmlns:a16="http://schemas.microsoft.com/office/drawing/2014/main" id="{DBA0057D-9F6C-40A3-B61E-A9965AD21C06}"/>
              </a:ext>
            </a:extLst>
          </p:cNvPr>
          <p:cNvGraphicFramePr>
            <a:graphicFrameLocks noGrp="1"/>
          </p:cNvGraphicFramePr>
          <p:nvPr>
            <p:ph sz="quarter" idx="2"/>
          </p:nvPr>
        </p:nvGraphicFramePr>
        <p:xfrm>
          <a:off x="1042988" y="1700213"/>
          <a:ext cx="6969125" cy="2576511"/>
        </p:xfrm>
        <a:graphic>
          <a:graphicData uri="http://schemas.openxmlformats.org/drawingml/2006/table">
            <a:tbl>
              <a:tblPr/>
              <a:tblGrid>
                <a:gridCol w="34302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96509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96192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649958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961923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680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33"/>
                        </a:buClr>
                        <a:buSzTx/>
                        <a:buFontTx/>
                        <a:buNone/>
                        <a:tabLst/>
                      </a:pPr>
                      <a:endParaRPr kumimoji="0" lang="fr-FR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9990" marR="89990" marT="46813" marB="46813"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33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fr-FR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FF9933"/>
                          </a:solidFill>
                          <a:effectLst/>
                          <a:latin typeface="Arial" charset="0"/>
                        </a:rPr>
                        <a:t>20XX</a:t>
                      </a:r>
                    </a:p>
                  </a:txBody>
                  <a:tcPr marL="89990" marR="89990" marT="46813" marB="4681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33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fr-FR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FF9933"/>
                          </a:solidFill>
                          <a:effectLst/>
                          <a:latin typeface="Arial" charset="0"/>
                        </a:rPr>
                        <a:t>20XX</a:t>
                      </a:r>
                    </a:p>
                  </a:txBody>
                  <a:tcPr marL="89990" marR="89990" marT="46813" marB="4681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33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fr-FR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9933"/>
                          </a:solidFill>
                          <a:effectLst/>
                          <a:latin typeface="Arial" charset="0"/>
                        </a:rPr>
                        <a:t>Var.</a:t>
                      </a:r>
                    </a:p>
                  </a:txBody>
                  <a:tcPr marL="89990" marR="89990" marT="46813" marB="4681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33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fr-FR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9933"/>
                          </a:solidFill>
                          <a:effectLst/>
                          <a:latin typeface="Arial" charset="0"/>
                        </a:rPr>
                        <a:t>%</a:t>
                      </a:r>
                    </a:p>
                  </a:txBody>
                  <a:tcPr marL="89990" marR="89990" marT="46813" marB="4681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68073">
                <a:tc>
                  <a:txBody>
                    <a:bodyPr/>
                    <a:lstStyle/>
                    <a:p>
                      <a:endParaRPr lang="fr-FR" sz="1800" dirty="0"/>
                    </a:p>
                  </a:txBody>
                  <a:tcPr marL="89990" marR="89990" marT="46813" marB="46813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33"/>
                        </a:buClr>
                        <a:buSzTx/>
                        <a:buFontTx/>
                        <a:buNone/>
                        <a:tabLst/>
                      </a:pPr>
                      <a:endParaRPr kumimoji="0" lang="fr-FR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9990" marR="89990" marT="46813" marB="46813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33"/>
                        </a:buClr>
                        <a:buSzTx/>
                        <a:buFontTx/>
                        <a:buNone/>
                        <a:tabLst/>
                      </a:pPr>
                      <a:endParaRPr kumimoji="0" lang="fr-FR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9990" marR="89990" marT="46813" marB="46813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33"/>
                        </a:buClr>
                        <a:buSzTx/>
                        <a:buFontTx/>
                        <a:buNone/>
                        <a:tabLst/>
                      </a:pPr>
                      <a:endParaRPr kumimoji="0" lang="fr-FR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9990" marR="89990" marT="46813" marB="46813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33"/>
                        </a:buClr>
                        <a:buSzTx/>
                        <a:buFontTx/>
                        <a:buNone/>
                        <a:tabLst/>
                      </a:pPr>
                      <a:endParaRPr kumimoji="0" lang="fr-FR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9990" marR="89990" marT="46813" marB="46813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68073">
                <a:tc>
                  <a:txBody>
                    <a:bodyPr/>
                    <a:lstStyle/>
                    <a:p>
                      <a:endParaRPr lang="fr-FR" sz="1800"/>
                    </a:p>
                  </a:txBody>
                  <a:tcPr marL="89990" marR="89990" marT="46813" marB="46813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33"/>
                        </a:buClr>
                        <a:buSzTx/>
                        <a:buFontTx/>
                        <a:buNone/>
                        <a:tabLst/>
                      </a:pPr>
                      <a:endParaRPr kumimoji="0" lang="fr-FR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FF9933"/>
                        </a:solidFill>
                        <a:effectLst/>
                        <a:latin typeface="Arial" charset="0"/>
                      </a:endParaRPr>
                    </a:p>
                  </a:txBody>
                  <a:tcPr marL="89990" marR="89990" marT="46813" marB="46813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33"/>
                        </a:buClr>
                        <a:buSzTx/>
                        <a:buFontTx/>
                        <a:buNone/>
                        <a:tabLst/>
                      </a:pPr>
                      <a:endParaRPr kumimoji="0" lang="fr-FR" sz="1800" b="1" i="0" u="none" strike="noStrike" cap="none" normalizeH="0" baseline="0">
                        <a:ln>
                          <a:noFill/>
                        </a:ln>
                        <a:solidFill>
                          <a:srgbClr val="FF9933"/>
                        </a:solidFill>
                        <a:effectLst/>
                        <a:latin typeface="Arial" charset="0"/>
                      </a:endParaRPr>
                    </a:p>
                  </a:txBody>
                  <a:tcPr marL="89990" marR="89990" marT="46813" marB="46813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33"/>
                        </a:buClr>
                        <a:buSzTx/>
                        <a:buFontTx/>
                        <a:buNone/>
                        <a:tabLst/>
                      </a:pPr>
                      <a:endParaRPr kumimoji="0" lang="fr-FR" sz="1800" b="1" i="0" u="none" strike="noStrike" cap="none" normalizeH="0" baseline="0">
                        <a:ln>
                          <a:noFill/>
                        </a:ln>
                        <a:solidFill>
                          <a:srgbClr val="FF9933"/>
                        </a:solidFill>
                        <a:effectLst/>
                        <a:latin typeface="Arial" charset="0"/>
                      </a:endParaRPr>
                    </a:p>
                  </a:txBody>
                  <a:tcPr marL="89990" marR="89990" marT="46813" marB="46813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33"/>
                        </a:buClr>
                        <a:buSzTx/>
                        <a:buFontTx/>
                        <a:buNone/>
                        <a:tabLst/>
                      </a:pPr>
                      <a:endParaRPr kumimoji="0" lang="fr-FR" sz="1800" b="1" i="0" u="none" strike="noStrike" cap="none" normalizeH="0" baseline="0">
                        <a:ln>
                          <a:noFill/>
                        </a:ln>
                        <a:solidFill>
                          <a:srgbClr val="FF9933"/>
                        </a:solidFill>
                        <a:effectLst/>
                        <a:latin typeface="Arial" charset="0"/>
                      </a:endParaRPr>
                    </a:p>
                  </a:txBody>
                  <a:tcPr marL="89990" marR="89990" marT="46813" marB="46813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68073">
                <a:tc>
                  <a:txBody>
                    <a:bodyPr/>
                    <a:lstStyle/>
                    <a:p>
                      <a:endParaRPr lang="fr-FR" sz="1800"/>
                    </a:p>
                  </a:txBody>
                  <a:tcPr marL="89990" marR="89990" marT="46813" marB="46813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33"/>
                        </a:buClr>
                        <a:buSzTx/>
                        <a:buFontTx/>
                        <a:buNone/>
                        <a:tabLst/>
                      </a:pPr>
                      <a:endParaRPr kumimoji="0" lang="fr-FR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9990" marR="89990" marT="46813" marB="46813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33"/>
                        </a:buClr>
                        <a:buSzTx/>
                        <a:buFontTx/>
                        <a:buNone/>
                        <a:tabLst/>
                      </a:pPr>
                      <a:endParaRPr kumimoji="0" lang="fr-FR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9990" marR="89990" marT="46813" marB="46813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33"/>
                        </a:buClr>
                        <a:buSzTx/>
                        <a:buFontTx/>
                        <a:buNone/>
                        <a:tabLst/>
                      </a:pPr>
                      <a:endParaRPr kumimoji="0" lang="fr-FR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9990" marR="89990" marT="46813" marB="46813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33"/>
                        </a:buClr>
                        <a:buSzTx/>
                        <a:buFontTx/>
                        <a:buNone/>
                        <a:tabLst/>
                      </a:pPr>
                      <a:endParaRPr kumimoji="0" lang="fr-FR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9990" marR="89990" marT="46813" marB="46813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68073">
                <a:tc>
                  <a:txBody>
                    <a:bodyPr/>
                    <a:lstStyle/>
                    <a:p>
                      <a:endParaRPr lang="fr-FR" sz="1800"/>
                    </a:p>
                  </a:txBody>
                  <a:tcPr marL="89990" marR="89990" marT="46813" marB="46813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33"/>
                        </a:buClr>
                        <a:buSzTx/>
                        <a:buFontTx/>
                        <a:buNone/>
                        <a:tabLst/>
                      </a:pPr>
                      <a:endParaRPr kumimoji="0" lang="fr-FR" sz="1800" b="1" i="0" u="none" strike="noStrike" cap="none" normalizeH="0" baseline="0">
                        <a:ln>
                          <a:noFill/>
                        </a:ln>
                        <a:solidFill>
                          <a:srgbClr val="FF9933"/>
                        </a:solidFill>
                        <a:effectLst/>
                        <a:latin typeface="Arial" charset="0"/>
                      </a:endParaRPr>
                    </a:p>
                  </a:txBody>
                  <a:tcPr marL="89990" marR="89990" marT="46813" marB="46813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33"/>
                        </a:buClr>
                        <a:buSzTx/>
                        <a:buFontTx/>
                        <a:buNone/>
                        <a:tabLst/>
                      </a:pPr>
                      <a:endParaRPr kumimoji="0" lang="fr-FR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FF9933"/>
                        </a:solidFill>
                        <a:effectLst/>
                        <a:latin typeface="Arial" charset="0"/>
                      </a:endParaRPr>
                    </a:p>
                  </a:txBody>
                  <a:tcPr marL="89990" marR="89990" marT="46813" marB="46813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33"/>
                        </a:buClr>
                        <a:buSzTx/>
                        <a:buFontTx/>
                        <a:buNone/>
                        <a:tabLst/>
                      </a:pPr>
                      <a:endParaRPr kumimoji="0" lang="fr-FR" sz="1800" b="1" i="0" u="none" strike="noStrike" cap="none" normalizeH="0" baseline="0">
                        <a:ln>
                          <a:noFill/>
                        </a:ln>
                        <a:solidFill>
                          <a:srgbClr val="FF9933"/>
                        </a:solidFill>
                        <a:effectLst/>
                        <a:latin typeface="Arial" charset="0"/>
                      </a:endParaRPr>
                    </a:p>
                  </a:txBody>
                  <a:tcPr marL="89990" marR="89990" marT="46813" marB="46813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33"/>
                        </a:buClr>
                        <a:buSzTx/>
                        <a:buFontTx/>
                        <a:buNone/>
                        <a:tabLst/>
                      </a:pPr>
                      <a:endParaRPr kumimoji="0" lang="fr-FR" sz="1800" b="1" i="0" u="none" strike="noStrike" cap="none" normalizeH="0" baseline="0">
                        <a:ln>
                          <a:noFill/>
                        </a:ln>
                        <a:solidFill>
                          <a:srgbClr val="FF9933"/>
                        </a:solidFill>
                        <a:effectLst/>
                        <a:latin typeface="Arial" charset="0"/>
                      </a:endParaRPr>
                    </a:p>
                  </a:txBody>
                  <a:tcPr marL="89990" marR="89990" marT="46813" marB="46813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68073">
                <a:tc>
                  <a:txBody>
                    <a:bodyPr/>
                    <a:lstStyle/>
                    <a:p>
                      <a:endParaRPr lang="fr-FR" sz="1800"/>
                    </a:p>
                  </a:txBody>
                  <a:tcPr marL="89990" marR="89990" marT="46813" marB="46813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33"/>
                        </a:buClr>
                        <a:buSzTx/>
                        <a:buFontTx/>
                        <a:buNone/>
                        <a:tabLst/>
                      </a:pPr>
                      <a:endParaRPr kumimoji="0" lang="fr-FR" sz="1800" b="1" i="0" u="none" strike="noStrike" cap="none" normalizeH="0" baseline="0">
                        <a:ln>
                          <a:noFill/>
                        </a:ln>
                        <a:solidFill>
                          <a:srgbClr val="FF9933"/>
                        </a:solidFill>
                        <a:effectLst/>
                        <a:latin typeface="Arial" charset="0"/>
                      </a:endParaRPr>
                    </a:p>
                  </a:txBody>
                  <a:tcPr marL="89990" marR="89990" marT="46813" marB="46813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33"/>
                        </a:buClr>
                        <a:buSzTx/>
                        <a:buFontTx/>
                        <a:buNone/>
                        <a:tabLst/>
                      </a:pPr>
                      <a:endParaRPr kumimoji="0" lang="fr-FR" sz="1800" b="1" i="0" u="none" strike="noStrike" cap="none" normalizeH="0" baseline="0">
                        <a:ln>
                          <a:noFill/>
                        </a:ln>
                        <a:solidFill>
                          <a:srgbClr val="FF9933"/>
                        </a:solidFill>
                        <a:effectLst/>
                        <a:latin typeface="Arial" charset="0"/>
                      </a:endParaRPr>
                    </a:p>
                  </a:txBody>
                  <a:tcPr marL="89990" marR="89990" marT="46813" marB="46813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33"/>
                        </a:buClr>
                        <a:buSzTx/>
                        <a:buFontTx/>
                        <a:buNone/>
                        <a:tabLst/>
                      </a:pPr>
                      <a:endParaRPr kumimoji="0" lang="fr-FR" sz="1800" b="1" i="0" u="none" strike="noStrike" cap="none" normalizeH="0" baseline="0">
                        <a:ln>
                          <a:noFill/>
                        </a:ln>
                        <a:solidFill>
                          <a:srgbClr val="FF9933"/>
                        </a:solidFill>
                        <a:effectLst/>
                        <a:latin typeface="Arial" charset="0"/>
                      </a:endParaRPr>
                    </a:p>
                  </a:txBody>
                  <a:tcPr marL="89990" marR="89990" marT="46813" marB="46813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33"/>
                        </a:buClr>
                        <a:buSzTx/>
                        <a:buFontTx/>
                        <a:buNone/>
                        <a:tabLst/>
                      </a:pPr>
                      <a:endParaRPr kumimoji="0" lang="fr-FR" sz="1800" b="1" i="0" u="none" strike="noStrike" cap="none" normalizeH="0" baseline="0">
                        <a:ln>
                          <a:noFill/>
                        </a:ln>
                        <a:solidFill>
                          <a:srgbClr val="FF9933"/>
                        </a:solidFill>
                        <a:effectLst/>
                        <a:latin typeface="Arial" charset="0"/>
                      </a:endParaRPr>
                    </a:p>
                  </a:txBody>
                  <a:tcPr marL="89990" marR="89990" marT="46813" marB="46813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68073">
                <a:tc>
                  <a:txBody>
                    <a:bodyPr/>
                    <a:lstStyle/>
                    <a:p>
                      <a:endParaRPr lang="fr-FR" sz="1800" dirty="0"/>
                    </a:p>
                  </a:txBody>
                  <a:tcPr marL="89990" marR="89990" marT="46813" marB="46813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33"/>
                        </a:buClr>
                        <a:buSzTx/>
                        <a:buFontTx/>
                        <a:buNone/>
                        <a:tabLst/>
                      </a:pPr>
                      <a:endParaRPr kumimoji="0" lang="fr-FR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9990" marR="89990" marT="46813" marB="46813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33"/>
                        </a:buClr>
                        <a:buSzTx/>
                        <a:buFontTx/>
                        <a:buNone/>
                        <a:tabLst/>
                      </a:pPr>
                      <a:endParaRPr kumimoji="0" lang="fr-FR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9990" marR="89990" marT="46813" marB="46813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33"/>
                        </a:buClr>
                        <a:buSzTx/>
                        <a:buFontTx/>
                        <a:buNone/>
                        <a:tabLst/>
                      </a:pPr>
                      <a:endParaRPr kumimoji="0" lang="fr-FR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9990" marR="89990" marT="46813" marB="46813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33"/>
                        </a:buClr>
                        <a:buSzTx/>
                        <a:buFontTx/>
                        <a:buNone/>
                        <a:tabLst/>
                      </a:pPr>
                      <a:endParaRPr kumimoji="0" lang="fr-FR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9990" marR="89990" marT="46813" marB="46813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9276" name="AutoShape 663"/>
          <p:cNvSpPr>
            <a:spLocks noChangeArrowheads="1"/>
          </p:cNvSpPr>
          <p:nvPr/>
        </p:nvSpPr>
        <p:spPr bwMode="auto">
          <a:xfrm>
            <a:off x="3563938" y="115888"/>
            <a:ext cx="2808287" cy="1441450"/>
          </a:xfrm>
          <a:prstGeom prst="wedgeEllipseCallout">
            <a:avLst>
              <a:gd name="adj1" fmla="val -58139"/>
              <a:gd name="adj2" fmla="val 46144"/>
            </a:avLst>
          </a:prstGeom>
          <a:solidFill>
            <a:srgbClr val="FF9900"/>
          </a:soli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 anchor="ctr" anchorCtr="1"/>
          <a:lstStyle>
            <a:lvl1pPr>
              <a:spcBef>
                <a:spcPct val="20000"/>
              </a:spcBef>
              <a:buClr>
                <a:srgbClr val="FF9933"/>
              </a:buClr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9933"/>
              </a:buClr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FF9933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FF9933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sr-Latn-RS" altLang="fr-FR" sz="1200"/>
              <a:t>Prezentacija ključnih brojki je više ili manje detaljna u zavisnosti od revizorske procjene</a:t>
            </a:r>
            <a:r>
              <a:rPr lang="en-US" altLang="fr-FR" sz="120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u numéro de diapositive 4"/>
          <p:cNvSpPr>
            <a:spLocks noGrp="1"/>
          </p:cNvSpPr>
          <p:nvPr>
            <p:ph type="sldNum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FF9933"/>
              </a:buClr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9933"/>
              </a:buClr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FF9933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FF9933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fr-FR" sz="1400" smtClean="0"/>
          </a:p>
          <a:p>
            <a:pPr>
              <a:spcBef>
                <a:spcPct val="0"/>
              </a:spcBef>
              <a:buClrTx/>
              <a:buFontTx/>
              <a:buNone/>
            </a:pPr>
            <a:fld id="{1007E519-17F4-408F-B9A2-809E9C6E7E1F}" type="slidenum">
              <a:rPr lang="en-US" altLang="fr-FR" sz="1400" smtClean="0"/>
              <a:pPr>
                <a:spcBef>
                  <a:spcPct val="0"/>
                </a:spcBef>
                <a:buClrTx/>
                <a:buFontTx/>
                <a:buNone/>
              </a:pPr>
              <a:t>6</a:t>
            </a:fld>
            <a:endParaRPr lang="en-US" altLang="fr-FR" sz="1400" smtClean="0"/>
          </a:p>
        </p:txBody>
      </p:sp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>
          <a:xfrm>
            <a:off x="107950" y="0"/>
            <a:ext cx="8226425" cy="1143000"/>
          </a:xfrm>
          <a:noFill/>
        </p:spPr>
        <p:txBody>
          <a:bodyPr anchor="t"/>
          <a:lstStyle/>
          <a:p>
            <a:pPr eaLnBrk="1" hangingPunct="1"/>
            <a:r>
              <a:rPr lang="sr-Latn-RS" altLang="fr-FR" smtClean="0"/>
              <a:t>Procjena interne kontrole </a:t>
            </a:r>
            <a:r>
              <a:rPr lang="en-US" altLang="fr-FR" smtClean="0"/>
              <a:t/>
            </a:r>
            <a:br>
              <a:rPr lang="en-US" altLang="fr-FR" smtClean="0"/>
            </a:br>
            <a:r>
              <a:rPr lang="en-US" altLang="fr-FR" sz="1400" i="1" smtClean="0">
                <a:solidFill>
                  <a:schemeClr val="bg1"/>
                </a:solidFill>
              </a:rPr>
              <a:t>[</a:t>
            </a:r>
            <a:r>
              <a:rPr lang="sr-Latn-RS" altLang="fr-FR" sz="1400" i="1" smtClean="0">
                <a:solidFill>
                  <a:schemeClr val="bg1"/>
                </a:solidFill>
              </a:rPr>
              <a:t>ukoliko je primenljivo, praviti referencu na preliminarni izvještaj koji je prethodno dostavljen rukovodstvu</a:t>
            </a:r>
            <a:r>
              <a:rPr lang="en-US" altLang="fr-FR" sz="1400" i="1" smtClean="0">
                <a:solidFill>
                  <a:schemeClr val="bg1"/>
                </a:solidFill>
              </a:rPr>
              <a:t>]</a:t>
            </a:r>
            <a:br>
              <a:rPr lang="en-US" altLang="fr-FR" sz="1400" i="1" smtClean="0">
                <a:solidFill>
                  <a:schemeClr val="bg1"/>
                </a:solidFill>
              </a:rPr>
            </a:br>
            <a:endParaRPr lang="en-US" altLang="fr-FR" sz="1400" i="1" smtClean="0">
              <a:solidFill>
                <a:schemeClr val="bg1"/>
              </a:solidFill>
            </a:endParaRPr>
          </a:p>
        </p:txBody>
      </p:sp>
      <p:sp>
        <p:nvSpPr>
          <p:cNvPr id="10244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95288" y="1412875"/>
            <a:ext cx="8424862" cy="4679950"/>
          </a:xfrm>
        </p:spPr>
        <p:txBody>
          <a:bodyPr/>
          <a:lstStyle/>
          <a:p>
            <a:pPr eaLnBrk="1" hangingPunct="1">
              <a:lnSpc>
                <a:spcPct val="120000"/>
              </a:lnSpc>
            </a:pPr>
            <a:r>
              <a:rPr lang="sr-Latn-RS" altLang="fr-FR" sz="1800" b="1" dirty="0" smtClean="0"/>
              <a:t>Identifikovani rizici koji se odnose na okruženje društva</a:t>
            </a:r>
            <a:endParaRPr lang="en-US" altLang="fr-FR" sz="1800" b="1" dirty="0" smtClean="0"/>
          </a:p>
          <a:p>
            <a:pPr eaLnBrk="1" hangingPunct="1">
              <a:lnSpc>
                <a:spcPct val="60000"/>
              </a:lnSpc>
              <a:buFontTx/>
              <a:buNone/>
            </a:pPr>
            <a:endParaRPr lang="en-US" altLang="fr-FR" sz="1600" b="1" dirty="0" smtClean="0"/>
          </a:p>
          <a:p>
            <a:pPr lvl="1"/>
            <a:r>
              <a:rPr lang="en-US" altLang="en-US" sz="1600" b="1" i="1" dirty="0" err="1" smtClean="0"/>
              <a:t>Pravno</a:t>
            </a:r>
            <a:r>
              <a:rPr lang="en-US" altLang="en-US" sz="1600" b="1" i="1" dirty="0" smtClean="0"/>
              <a:t> </a:t>
            </a:r>
            <a:r>
              <a:rPr lang="en-US" altLang="en-US" sz="1600" b="1" i="1" dirty="0" err="1" smtClean="0"/>
              <a:t>okruženje</a:t>
            </a:r>
            <a:r>
              <a:rPr lang="en-US" altLang="en-US" sz="1600" i="1" dirty="0" smtClean="0"/>
              <a:t> </a:t>
            </a:r>
            <a:r>
              <a:rPr lang="sr-Latn-RS" altLang="en-US" sz="1600" i="1" dirty="0" smtClean="0"/>
              <a:t>(</a:t>
            </a:r>
            <a:r>
              <a:rPr lang="en-US" altLang="en-US" sz="1600" i="1" dirty="0" err="1" smtClean="0"/>
              <a:t>rukovodstvo</a:t>
            </a:r>
            <a:r>
              <a:rPr lang="en-US" altLang="en-US" sz="1600" i="1" dirty="0" smtClean="0"/>
              <a:t>, </a:t>
            </a:r>
            <a:r>
              <a:rPr lang="en-US" altLang="en-US" sz="1600" i="1" dirty="0" err="1" smtClean="0"/>
              <a:t>lica</a:t>
            </a:r>
            <a:r>
              <a:rPr lang="en-US" altLang="en-US" sz="1600" i="1" dirty="0" smtClean="0"/>
              <a:t> </a:t>
            </a:r>
            <a:r>
              <a:rPr lang="en-US" altLang="en-US" sz="1600" i="1" dirty="0" err="1" smtClean="0"/>
              <a:t>zadužena</a:t>
            </a:r>
            <a:r>
              <a:rPr lang="en-US" altLang="en-US" sz="1600" i="1" dirty="0" smtClean="0"/>
              <a:t> </a:t>
            </a:r>
            <a:r>
              <a:rPr lang="en-US" altLang="en-US" sz="1600" i="1" dirty="0" err="1" smtClean="0"/>
              <a:t>za</a:t>
            </a:r>
            <a:r>
              <a:rPr lang="en-US" altLang="en-US" sz="1600" i="1" dirty="0" smtClean="0"/>
              <a:t> </a:t>
            </a:r>
            <a:r>
              <a:rPr lang="en-US" altLang="en-US" sz="1600" i="1" dirty="0" err="1" smtClean="0"/>
              <a:t>upravljanje</a:t>
            </a:r>
            <a:r>
              <a:rPr lang="en-US" altLang="en-US" sz="1600" i="1" dirty="0" smtClean="0"/>
              <a:t>, </a:t>
            </a:r>
            <a:r>
              <a:rPr lang="en-US" altLang="en-US" sz="1600" i="1" dirty="0" err="1" smtClean="0"/>
              <a:t>vlasništvo</a:t>
            </a:r>
            <a:r>
              <a:rPr lang="en-US" altLang="en-US" sz="1600" i="1" dirty="0" smtClean="0"/>
              <a:t>, </a:t>
            </a:r>
            <a:r>
              <a:rPr lang="en-US" altLang="en-US" sz="1600" i="1" dirty="0" err="1" smtClean="0"/>
              <a:t>matično</a:t>
            </a:r>
            <a:r>
              <a:rPr lang="en-US" altLang="en-US" sz="1600" i="1" dirty="0" smtClean="0"/>
              <a:t> </a:t>
            </a:r>
            <a:r>
              <a:rPr lang="en-US" altLang="en-US" sz="1600" i="1" dirty="0" err="1" smtClean="0"/>
              <a:t>društvo</a:t>
            </a:r>
            <a:r>
              <a:rPr lang="en-US" altLang="en-US" sz="1600" i="1" dirty="0" smtClean="0"/>
              <a:t>, </a:t>
            </a:r>
            <a:r>
              <a:rPr lang="en-US" altLang="en-US" sz="1600" i="1" dirty="0" err="1" smtClean="0"/>
              <a:t>zavisna</a:t>
            </a:r>
            <a:r>
              <a:rPr lang="en-US" altLang="en-US" sz="1600" i="1" dirty="0" smtClean="0"/>
              <a:t> </a:t>
            </a:r>
            <a:r>
              <a:rPr lang="en-US" altLang="en-US" sz="1600" i="1" dirty="0" err="1" smtClean="0"/>
              <a:t>lica</a:t>
            </a:r>
            <a:r>
              <a:rPr lang="en-US" altLang="en-US" sz="1600" i="1" dirty="0" smtClean="0"/>
              <a:t>,…</a:t>
            </a:r>
            <a:r>
              <a:rPr lang="sr-Latn-RS" altLang="en-US" sz="1600" i="1" dirty="0" smtClean="0"/>
              <a:t>)</a:t>
            </a:r>
          </a:p>
          <a:p>
            <a:pPr lvl="1"/>
            <a:endParaRPr lang="en-US" altLang="en-US" sz="1600" dirty="0" smtClean="0"/>
          </a:p>
          <a:p>
            <a:pPr lvl="1"/>
            <a:r>
              <a:rPr lang="en-US" altLang="en-US" sz="1600" b="1" i="1" dirty="0" err="1" smtClean="0"/>
              <a:t>Finansijska</a:t>
            </a:r>
            <a:r>
              <a:rPr lang="en-US" altLang="en-US" sz="1600" b="1" i="1" dirty="0" smtClean="0"/>
              <a:t> </a:t>
            </a:r>
            <a:r>
              <a:rPr lang="en-US" altLang="en-US" sz="1600" b="1" i="1" dirty="0" err="1" smtClean="0"/>
              <a:t>struktura</a:t>
            </a:r>
            <a:r>
              <a:rPr lang="en-US" altLang="en-US" sz="1200" i="1" dirty="0" smtClean="0"/>
              <a:t>  </a:t>
            </a:r>
            <a:r>
              <a:rPr lang="sr-Latn-RS" altLang="en-US" sz="1600" i="1" dirty="0" smtClean="0"/>
              <a:t>(</a:t>
            </a:r>
            <a:r>
              <a:rPr lang="de-DE" altLang="en-US" sz="1600" i="1" dirty="0" smtClean="0"/>
              <a:t>rapodjela dividendi, koeficijenti poluge, promjene u obrtnom kapitalu, politika kapitalnih izdataka, politika finansiranja, …</a:t>
            </a:r>
            <a:r>
              <a:rPr lang="sr-Latn-RS" altLang="en-US" sz="1600" i="1" dirty="0" smtClean="0"/>
              <a:t>)</a:t>
            </a:r>
            <a:endParaRPr lang="en-US" altLang="en-US" sz="1600" dirty="0" smtClean="0"/>
          </a:p>
          <a:p>
            <a:pPr lvl="1" eaLnBrk="1" hangingPunct="1">
              <a:lnSpc>
                <a:spcPct val="80000"/>
              </a:lnSpc>
            </a:pPr>
            <a:endParaRPr lang="en-US" altLang="fr-FR" sz="1600" i="1" dirty="0" smtClean="0"/>
          </a:p>
          <a:p>
            <a:pPr lvl="1"/>
            <a:r>
              <a:rPr lang="en-US" altLang="en-US" sz="1600" b="1" i="1" dirty="0" err="1" smtClean="0"/>
              <a:t>Poslovne</a:t>
            </a:r>
            <a:r>
              <a:rPr lang="en-US" altLang="en-US" sz="1600" b="1" i="1" dirty="0" smtClean="0"/>
              <a:t> </a:t>
            </a:r>
            <a:r>
              <a:rPr lang="en-US" altLang="en-US" sz="1600" b="1" i="1" dirty="0" err="1" smtClean="0"/>
              <a:t>aktivnosti</a:t>
            </a:r>
            <a:r>
              <a:rPr lang="en-US" altLang="en-US" sz="1600" b="1" i="1" dirty="0" smtClean="0"/>
              <a:t> </a:t>
            </a:r>
            <a:r>
              <a:rPr lang="en-US" altLang="en-US" sz="1600" b="1" i="1" dirty="0" err="1" smtClean="0"/>
              <a:t>i</a:t>
            </a:r>
            <a:r>
              <a:rPr lang="en-US" altLang="en-US" sz="1600" b="1" i="1" dirty="0" smtClean="0"/>
              <a:t> </a:t>
            </a:r>
            <a:r>
              <a:rPr lang="en-US" altLang="en-US" sz="1600" b="1" i="1" dirty="0" err="1" smtClean="0"/>
              <a:t>strategija</a:t>
            </a:r>
            <a:r>
              <a:rPr lang="en-US" altLang="en-US" sz="1600" b="1" i="1" dirty="0" smtClean="0"/>
              <a:t> </a:t>
            </a:r>
            <a:r>
              <a:rPr lang="en-US" altLang="en-US" sz="1600" b="1" i="1" dirty="0" err="1" smtClean="0"/>
              <a:t>razvoja</a:t>
            </a:r>
            <a:r>
              <a:rPr lang="en-US" altLang="en-US" sz="1600" b="1" i="1" dirty="0" smtClean="0"/>
              <a:t> </a:t>
            </a:r>
            <a:r>
              <a:rPr lang="sr-Latn-RS" altLang="en-US" sz="1600" i="1" dirty="0" smtClean="0"/>
              <a:t>(</a:t>
            </a:r>
            <a:r>
              <a:rPr lang="en-US" altLang="en-US" sz="1600" i="1" dirty="0" err="1" smtClean="0"/>
              <a:t>promjene</a:t>
            </a:r>
            <a:r>
              <a:rPr lang="en-US" altLang="en-US" sz="1600" i="1" dirty="0" smtClean="0"/>
              <a:t> </a:t>
            </a:r>
            <a:r>
              <a:rPr lang="en-US" altLang="en-US" sz="1600" i="1" dirty="0" err="1" smtClean="0"/>
              <a:t>poslovnih</a:t>
            </a:r>
            <a:r>
              <a:rPr lang="en-US" altLang="en-US" sz="1600" i="1" dirty="0" smtClean="0"/>
              <a:t> </a:t>
            </a:r>
            <a:r>
              <a:rPr lang="en-US" altLang="en-US" sz="1600" i="1" dirty="0" err="1" smtClean="0"/>
              <a:t>aktivnosti</a:t>
            </a:r>
            <a:r>
              <a:rPr lang="en-US" altLang="en-US" sz="1600" i="1" dirty="0" smtClean="0"/>
              <a:t>, </a:t>
            </a:r>
            <a:r>
              <a:rPr lang="en-US" altLang="en-US" sz="1600" i="1" dirty="0" err="1" smtClean="0"/>
              <a:t>izgledi</a:t>
            </a:r>
            <a:r>
              <a:rPr lang="en-US" altLang="en-US" sz="1600" i="1" dirty="0" smtClean="0"/>
              <a:t> </a:t>
            </a:r>
            <a:r>
              <a:rPr lang="en-US" altLang="en-US" sz="1600" i="1" dirty="0" err="1" smtClean="0"/>
              <a:t>za</a:t>
            </a:r>
            <a:r>
              <a:rPr lang="en-US" altLang="en-US" sz="1600" i="1" dirty="0" smtClean="0"/>
              <a:t> </a:t>
            </a:r>
            <a:r>
              <a:rPr lang="en-US" altLang="en-US" sz="1600" i="1" dirty="0" err="1" smtClean="0"/>
              <a:t>razvoj</a:t>
            </a:r>
            <a:r>
              <a:rPr lang="en-US" altLang="en-US" sz="1600" i="1" dirty="0" smtClean="0"/>
              <a:t> </a:t>
            </a:r>
            <a:r>
              <a:rPr lang="en-US" altLang="en-US" sz="1600" i="1" dirty="0" err="1" smtClean="0"/>
              <a:t>tržišta</a:t>
            </a:r>
            <a:r>
              <a:rPr lang="en-US" altLang="en-US" sz="1600" i="1" dirty="0" smtClean="0"/>
              <a:t>, </a:t>
            </a:r>
            <a:r>
              <a:rPr lang="en-US" altLang="en-US" sz="1600" i="1" dirty="0" err="1" smtClean="0"/>
              <a:t>pozicioniranje</a:t>
            </a:r>
            <a:r>
              <a:rPr lang="en-US" altLang="en-US" sz="1600" i="1" dirty="0" smtClean="0"/>
              <a:t> </a:t>
            </a:r>
            <a:r>
              <a:rPr lang="en-US" altLang="en-US" sz="1600" i="1" dirty="0" err="1" smtClean="0"/>
              <a:t>klijenata</a:t>
            </a:r>
            <a:r>
              <a:rPr lang="en-US" altLang="en-US" sz="1600" i="1" dirty="0" smtClean="0"/>
              <a:t> </a:t>
            </a:r>
            <a:r>
              <a:rPr lang="sr-Latn-RS" altLang="en-US" sz="1600" i="1" dirty="0" smtClean="0"/>
              <a:t>i</a:t>
            </a:r>
            <a:r>
              <a:rPr lang="en-US" altLang="en-US" sz="1600" i="1" dirty="0" smtClean="0"/>
              <a:t> </a:t>
            </a:r>
            <a:r>
              <a:rPr lang="en-US" altLang="en-US" sz="1600" i="1" dirty="0" err="1" smtClean="0"/>
              <a:t>konkurenata</a:t>
            </a:r>
            <a:r>
              <a:rPr lang="en-US" altLang="en-US" sz="1600" i="1" dirty="0" smtClean="0"/>
              <a:t> </a:t>
            </a:r>
            <a:r>
              <a:rPr lang="en-US" altLang="en-US" sz="1600" i="1" dirty="0" err="1" smtClean="0"/>
              <a:t>promjene</a:t>
            </a:r>
            <a:r>
              <a:rPr lang="en-US" altLang="en-US" sz="1600" i="1" dirty="0" smtClean="0"/>
              <a:t> u </a:t>
            </a:r>
            <a:r>
              <a:rPr lang="en-US" altLang="en-US" sz="1600" i="1" dirty="0" err="1" smtClean="0"/>
              <a:t>razvojnoj</a:t>
            </a:r>
            <a:r>
              <a:rPr lang="en-US" altLang="en-US" sz="1600" i="1" dirty="0" smtClean="0"/>
              <a:t> </a:t>
            </a:r>
            <a:r>
              <a:rPr lang="en-US" altLang="en-US" sz="1600" i="1" dirty="0" err="1" smtClean="0"/>
              <a:t>strategiji</a:t>
            </a:r>
            <a:r>
              <a:rPr lang="en-US" altLang="en-US" sz="1600" i="1" dirty="0" smtClean="0"/>
              <a:t>, </a:t>
            </a:r>
            <a:r>
              <a:rPr lang="en-US" altLang="en-US" sz="1600" i="1" dirty="0" err="1" smtClean="0"/>
              <a:t>projekti</a:t>
            </a:r>
            <a:r>
              <a:rPr lang="en-US" altLang="en-US" sz="1600" i="1" dirty="0" smtClean="0"/>
              <a:t> </a:t>
            </a:r>
            <a:r>
              <a:rPr lang="en-US" altLang="en-US" sz="1600" i="1" dirty="0" err="1" smtClean="0"/>
              <a:t>istraživanja</a:t>
            </a:r>
            <a:r>
              <a:rPr lang="en-US" altLang="en-US" sz="1600" i="1" dirty="0" smtClean="0"/>
              <a:t> </a:t>
            </a:r>
            <a:r>
              <a:rPr lang="en-US" altLang="en-US" sz="1600" i="1" dirty="0" err="1" smtClean="0"/>
              <a:t>i</a:t>
            </a:r>
            <a:r>
              <a:rPr lang="en-US" altLang="en-US" sz="1600" i="1" dirty="0" smtClean="0"/>
              <a:t> </a:t>
            </a:r>
            <a:r>
              <a:rPr lang="en-US" altLang="en-US" sz="1600" i="1" dirty="0" err="1" smtClean="0"/>
              <a:t>razvoja</a:t>
            </a:r>
            <a:r>
              <a:rPr lang="en-US" altLang="en-US" sz="1600" i="1" dirty="0" smtClean="0"/>
              <a:t> …</a:t>
            </a:r>
            <a:r>
              <a:rPr lang="sr-Latn-RS" altLang="en-US" sz="1600" i="1" dirty="0" smtClean="0"/>
              <a:t>)</a:t>
            </a:r>
            <a:r>
              <a:rPr lang="en-US" altLang="en-US" sz="1600" dirty="0" smtClean="0"/>
              <a:t> </a:t>
            </a:r>
          </a:p>
          <a:p>
            <a:pPr lvl="1" eaLnBrk="1" hangingPunct="1">
              <a:lnSpc>
                <a:spcPct val="80000"/>
              </a:lnSpc>
            </a:pPr>
            <a:endParaRPr lang="en-US" altLang="fr-FR" sz="1600" i="1" dirty="0" smtClean="0"/>
          </a:p>
          <a:p>
            <a:pPr lvl="1"/>
            <a:r>
              <a:rPr lang="en-US" altLang="en-US" sz="1600" b="1" i="1" dirty="0" err="1" smtClean="0"/>
              <a:t>Ljudski</a:t>
            </a:r>
            <a:r>
              <a:rPr lang="en-US" altLang="en-US" sz="1600" b="1" i="1" dirty="0" smtClean="0"/>
              <a:t> </a:t>
            </a:r>
            <a:r>
              <a:rPr lang="en-US" altLang="en-US" sz="1600" b="1" i="1" dirty="0" err="1" smtClean="0"/>
              <a:t>resursi</a:t>
            </a:r>
            <a:r>
              <a:rPr lang="en-US" altLang="en-US" sz="1600" b="1" i="1" dirty="0" smtClean="0"/>
              <a:t>  </a:t>
            </a:r>
            <a:r>
              <a:rPr lang="sr-Latn-RS" altLang="en-US" sz="1600" b="1" i="1" dirty="0" smtClean="0"/>
              <a:t>(</a:t>
            </a:r>
            <a:r>
              <a:rPr lang="en-US" altLang="en-US" sz="1600" i="1" dirty="0" err="1" smtClean="0"/>
              <a:t>raspored</a:t>
            </a:r>
            <a:r>
              <a:rPr lang="en-US" altLang="en-US" sz="1600" i="1" dirty="0" smtClean="0"/>
              <a:t> </a:t>
            </a:r>
            <a:r>
              <a:rPr lang="en-US" altLang="en-US" sz="1600" i="1" dirty="0" err="1" smtClean="0"/>
              <a:t>članova</a:t>
            </a:r>
            <a:r>
              <a:rPr lang="en-US" altLang="en-US" sz="1600" i="1" dirty="0" smtClean="0"/>
              <a:t> </a:t>
            </a:r>
            <a:r>
              <a:rPr lang="en-US" altLang="en-US" sz="1600" i="1" dirty="0" err="1" smtClean="0"/>
              <a:t>osoblja</a:t>
            </a:r>
            <a:r>
              <a:rPr lang="en-US" altLang="en-US" sz="1600" i="1" dirty="0" smtClean="0"/>
              <a:t>, </a:t>
            </a:r>
            <a:r>
              <a:rPr lang="en-US" altLang="en-US" sz="1600" i="1" dirty="0" err="1" smtClean="0"/>
              <a:t>hijerarhija</a:t>
            </a:r>
            <a:r>
              <a:rPr lang="en-US" altLang="en-US" sz="1600" i="1" dirty="0" smtClean="0"/>
              <a:t>, </a:t>
            </a:r>
            <a:r>
              <a:rPr lang="en-US" altLang="en-US" sz="1600" i="1" dirty="0" err="1" smtClean="0"/>
              <a:t>planovi</a:t>
            </a:r>
            <a:r>
              <a:rPr lang="en-US" altLang="en-US" sz="1600" i="1" dirty="0" smtClean="0"/>
              <a:t> </a:t>
            </a:r>
            <a:r>
              <a:rPr lang="en-US" altLang="en-US" sz="1600" i="1" dirty="0" err="1" smtClean="0"/>
              <a:t>novog</a:t>
            </a:r>
            <a:r>
              <a:rPr lang="en-US" altLang="en-US" sz="1600" i="1" dirty="0" smtClean="0"/>
              <a:t> </a:t>
            </a:r>
            <a:r>
              <a:rPr lang="en-US" altLang="en-US" sz="1600" i="1" dirty="0" err="1" smtClean="0"/>
              <a:t>zapošljavanja</a:t>
            </a:r>
            <a:r>
              <a:rPr lang="en-US" altLang="en-US" sz="1600" i="1" dirty="0" smtClean="0"/>
              <a:t> (</a:t>
            </a:r>
            <a:r>
              <a:rPr lang="en-US" altLang="en-US" sz="1600" i="1" dirty="0" err="1" smtClean="0"/>
              <a:t>odlazak</a:t>
            </a:r>
            <a:r>
              <a:rPr lang="en-US" altLang="en-US" sz="1600" i="1" dirty="0" smtClean="0"/>
              <a:t> </a:t>
            </a:r>
            <a:r>
              <a:rPr lang="en-US" altLang="en-US" sz="1600" i="1" dirty="0" err="1" smtClean="0"/>
              <a:t>ključnog</a:t>
            </a:r>
            <a:r>
              <a:rPr lang="en-US" altLang="en-US" sz="1600" i="1" dirty="0" smtClean="0"/>
              <a:t> </a:t>
            </a:r>
            <a:r>
              <a:rPr lang="en-US" altLang="en-US" sz="1600" i="1" dirty="0" err="1" smtClean="0"/>
              <a:t>osoblja</a:t>
            </a:r>
            <a:r>
              <a:rPr lang="en-US" altLang="en-US" sz="1600" i="1" dirty="0" smtClean="0"/>
              <a:t>, </a:t>
            </a:r>
            <a:r>
              <a:rPr lang="en-US" altLang="en-US" sz="1600" i="1" dirty="0" err="1" smtClean="0"/>
              <a:t>održavanje</a:t>
            </a:r>
            <a:r>
              <a:rPr lang="en-US" altLang="en-US" sz="1600" i="1" dirty="0" smtClean="0"/>
              <a:t> </a:t>
            </a:r>
            <a:r>
              <a:rPr lang="en-US" altLang="en-US" sz="1600" i="1" dirty="0" err="1" smtClean="0"/>
              <a:t>stručnih</a:t>
            </a:r>
            <a:r>
              <a:rPr lang="en-US" altLang="en-US" sz="1600" i="1" dirty="0" smtClean="0"/>
              <a:t> </a:t>
            </a:r>
            <a:r>
              <a:rPr lang="en-US" altLang="en-US" sz="1600" i="1" dirty="0" err="1" smtClean="0"/>
              <a:t>vještina</a:t>
            </a:r>
            <a:r>
              <a:rPr lang="en-US" altLang="en-US" sz="1600" i="1" dirty="0" smtClean="0"/>
              <a:t>, …</a:t>
            </a:r>
            <a:r>
              <a:rPr lang="sr-Latn-RS" altLang="en-US" sz="1600" i="1" dirty="0" smtClean="0"/>
              <a:t>)</a:t>
            </a:r>
            <a:endParaRPr lang="en-US" altLang="en-US" sz="1600" dirty="0" smtClean="0"/>
          </a:p>
          <a:p>
            <a:pPr lvl="1" eaLnBrk="1" hangingPunct="1">
              <a:lnSpc>
                <a:spcPct val="80000"/>
              </a:lnSpc>
            </a:pPr>
            <a:endParaRPr lang="en-US" altLang="fr-FR" sz="1800" dirty="0" smtClean="0"/>
          </a:p>
          <a:p>
            <a:pPr eaLnBrk="1" hangingPunct="1">
              <a:lnSpc>
                <a:spcPct val="80000"/>
              </a:lnSpc>
            </a:pPr>
            <a:r>
              <a:rPr lang="en-US" altLang="fr-FR" sz="1800" b="1" dirty="0" smtClean="0"/>
              <a:t> </a:t>
            </a:r>
            <a:r>
              <a:rPr lang="sr-Latn-BA" altLang="fr-FR" sz="1600" b="1" dirty="0"/>
              <a:t>J</a:t>
            </a:r>
            <a:r>
              <a:rPr lang="en-US" altLang="en-US" sz="1600" b="1" dirty="0" err="1" smtClean="0"/>
              <a:t>ačine</a:t>
            </a:r>
            <a:r>
              <a:rPr lang="en-US" altLang="en-US" sz="1600" b="1" dirty="0" smtClean="0"/>
              <a:t> </a:t>
            </a:r>
            <a:r>
              <a:rPr lang="en-US" altLang="en-US" sz="1600" b="1" dirty="0" smtClean="0"/>
              <a:t>/ </a:t>
            </a:r>
            <a:r>
              <a:rPr lang="en-US" altLang="en-US" sz="1600" b="1" dirty="0" err="1" smtClean="0"/>
              <a:t>nedostaci</a:t>
            </a:r>
            <a:r>
              <a:rPr lang="en-US" altLang="en-US" sz="1600" b="1" dirty="0" smtClean="0"/>
              <a:t> </a:t>
            </a:r>
            <a:r>
              <a:rPr lang="en-US" altLang="en-US" sz="1600" b="1" dirty="0" err="1" smtClean="0"/>
              <a:t>kontrola</a:t>
            </a:r>
            <a:r>
              <a:rPr lang="en-US" altLang="en-US" sz="1600" b="1" dirty="0" smtClean="0"/>
              <a:t> </a:t>
            </a:r>
            <a:r>
              <a:rPr lang="en-US" altLang="en-US" sz="1600" b="1" dirty="0" err="1" smtClean="0"/>
              <a:t>društva</a:t>
            </a:r>
            <a:r>
              <a:rPr lang="en-US" altLang="en-US" sz="1600" b="1" dirty="0" smtClean="0"/>
              <a:t> </a:t>
            </a:r>
            <a:r>
              <a:rPr lang="en-US" altLang="en-US" sz="1600" b="1" dirty="0" err="1" smtClean="0"/>
              <a:t>nad</a:t>
            </a:r>
            <a:r>
              <a:rPr lang="en-US" altLang="en-US" sz="1600" b="1" dirty="0" smtClean="0"/>
              <a:t> </a:t>
            </a:r>
            <a:r>
              <a:rPr lang="en-US" altLang="en-US" sz="1600" b="1" dirty="0" err="1" smtClean="0"/>
              <a:t>identifikovanim</a:t>
            </a:r>
            <a:r>
              <a:rPr lang="en-US" altLang="en-US" sz="1600" b="1" dirty="0" smtClean="0"/>
              <a:t> </a:t>
            </a:r>
            <a:r>
              <a:rPr lang="en-US" altLang="en-US" sz="1600" b="1" dirty="0" err="1" smtClean="0"/>
              <a:t>rizicima</a:t>
            </a:r>
            <a:endParaRPr lang="en-US" altLang="fr-FR" sz="1600" b="1" dirty="0" smtClean="0"/>
          </a:p>
          <a:p>
            <a:pPr eaLnBrk="1" hangingPunct="1">
              <a:lnSpc>
                <a:spcPct val="80000"/>
              </a:lnSpc>
            </a:pPr>
            <a:endParaRPr lang="en-US" altLang="fr-FR" sz="1800" b="1" dirty="0" smtClean="0"/>
          </a:p>
          <a:p>
            <a:pPr eaLnBrk="1" hangingPunct="1">
              <a:lnSpc>
                <a:spcPct val="80000"/>
              </a:lnSpc>
            </a:pPr>
            <a:r>
              <a:rPr lang="sr-Latn-BA" altLang="fr-FR" sz="1600" b="1" dirty="0" smtClean="0"/>
              <a:t> </a:t>
            </a:r>
            <a:r>
              <a:rPr lang="en-US" altLang="fr-FR" sz="1600" b="1" dirty="0" err="1" smtClean="0"/>
              <a:t>Pr</a:t>
            </a:r>
            <a:r>
              <a:rPr lang="sr-Latn-RS" altLang="fr-FR" sz="1600" b="1" dirty="0" smtClean="0"/>
              <a:t>ijedlozi za </a:t>
            </a:r>
            <a:r>
              <a:rPr lang="sr-Latn-RS" altLang="fr-FR" sz="1600" b="1" dirty="0" smtClean="0"/>
              <a:t>poboljšanja</a:t>
            </a:r>
            <a:endParaRPr lang="en-US" altLang="fr-FR" sz="1600" b="1" dirty="0" smtClean="0"/>
          </a:p>
        </p:txBody>
      </p:sp>
      <p:sp>
        <p:nvSpPr>
          <p:cNvPr id="10245" name="Rectangle 4"/>
          <p:cNvSpPr>
            <a:spLocks noChangeArrowheads="1"/>
          </p:cNvSpPr>
          <p:nvPr/>
        </p:nvSpPr>
        <p:spPr bwMode="auto">
          <a:xfrm>
            <a:off x="2916238" y="908050"/>
            <a:ext cx="34559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FF9933"/>
              </a:buClr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9933"/>
              </a:buClr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FF9933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FF9933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sr-Latn-RS" altLang="fr-FR" sz="2000" b="1">
                <a:solidFill>
                  <a:srgbClr val="FF9900"/>
                </a:solidFill>
              </a:rPr>
              <a:t>Okruženje društva</a:t>
            </a:r>
            <a:endParaRPr lang="en-US" altLang="fr-FR" sz="2000" b="1" i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Espace réservé du numéro de diapositive 4"/>
          <p:cNvSpPr>
            <a:spLocks noGrp="1"/>
          </p:cNvSpPr>
          <p:nvPr>
            <p:ph type="sldNum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FF9933"/>
              </a:buClr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9933"/>
              </a:buClr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FF9933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FF9933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fr-FR" sz="1400" smtClean="0"/>
          </a:p>
          <a:p>
            <a:pPr>
              <a:spcBef>
                <a:spcPct val="0"/>
              </a:spcBef>
              <a:buClrTx/>
              <a:buFontTx/>
              <a:buNone/>
            </a:pPr>
            <a:fld id="{66E01C56-5D17-409C-BEB2-0419F8901651}" type="slidenum">
              <a:rPr lang="en-US" altLang="fr-FR" sz="1400" smtClean="0"/>
              <a:pPr>
                <a:spcBef>
                  <a:spcPct val="0"/>
                </a:spcBef>
                <a:buClrTx/>
                <a:buFontTx/>
                <a:buNone/>
              </a:pPr>
              <a:t>7</a:t>
            </a:fld>
            <a:endParaRPr lang="en-US" altLang="fr-FR" sz="1400" smtClean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95288" y="1466850"/>
            <a:ext cx="8226425" cy="4608513"/>
          </a:xfrm>
        </p:spPr>
        <p:txBody>
          <a:bodyPr/>
          <a:lstStyle/>
          <a:p>
            <a:pPr eaLnBrk="1" hangingPunct="1">
              <a:lnSpc>
                <a:spcPct val="120000"/>
              </a:lnSpc>
            </a:pPr>
            <a:r>
              <a:rPr lang="en-US" altLang="fr-FR" sz="1800" b="1" dirty="0" err="1" smtClean="0"/>
              <a:t>Ri</a:t>
            </a:r>
            <a:r>
              <a:rPr lang="sr-Latn-RS" altLang="fr-FR" sz="1800" b="1" dirty="0" smtClean="0"/>
              <a:t>zici identifikovani u pogledu okruženja društva</a:t>
            </a:r>
            <a:endParaRPr lang="en-US" altLang="fr-FR" sz="1800" b="1" dirty="0" smtClean="0"/>
          </a:p>
          <a:p>
            <a:pPr lvl="1" eaLnBrk="1" hangingPunct="1">
              <a:lnSpc>
                <a:spcPct val="30000"/>
              </a:lnSpc>
            </a:pPr>
            <a:endParaRPr lang="en-US" altLang="fr-FR" sz="2000" i="1" dirty="0" smtClean="0"/>
          </a:p>
          <a:p>
            <a:pPr lvl="1"/>
            <a:r>
              <a:rPr lang="en-US" altLang="en-US" sz="1600" b="1" dirty="0" err="1" smtClean="0"/>
              <a:t>Administrativna</a:t>
            </a:r>
            <a:r>
              <a:rPr lang="en-US" altLang="en-US" sz="1600" b="1" dirty="0" smtClean="0"/>
              <a:t> </a:t>
            </a:r>
            <a:r>
              <a:rPr lang="en-US" altLang="en-US" sz="1600" b="1" dirty="0" err="1" smtClean="0"/>
              <a:t>i</a:t>
            </a:r>
            <a:r>
              <a:rPr lang="en-US" altLang="en-US" sz="1600" b="1" dirty="0" smtClean="0"/>
              <a:t> </a:t>
            </a:r>
            <a:r>
              <a:rPr lang="en-US" altLang="en-US" sz="1600" b="1" dirty="0" err="1" smtClean="0"/>
              <a:t>računovodstvena</a:t>
            </a:r>
            <a:r>
              <a:rPr lang="en-US" altLang="en-US" sz="1600" b="1" dirty="0" smtClean="0"/>
              <a:t> </a:t>
            </a:r>
            <a:r>
              <a:rPr lang="en-US" altLang="en-US" sz="1600" b="1" dirty="0" err="1" smtClean="0"/>
              <a:t>organizacija</a:t>
            </a:r>
            <a:r>
              <a:rPr lang="en-US" altLang="en-US" sz="1200" dirty="0" smtClean="0"/>
              <a:t> </a:t>
            </a:r>
            <a:r>
              <a:rPr lang="en-US" altLang="en-US" sz="1200" i="1" dirty="0" smtClean="0"/>
              <a:t> </a:t>
            </a:r>
            <a:r>
              <a:rPr lang="sr-Latn-RS" altLang="en-US" sz="1600" i="1" dirty="0" smtClean="0"/>
              <a:t>(</a:t>
            </a:r>
            <a:r>
              <a:rPr lang="en-US" altLang="en-US" sz="1600" i="1" dirty="0" err="1" smtClean="0"/>
              <a:t>organizaciona</a:t>
            </a:r>
            <a:r>
              <a:rPr lang="en-US" altLang="en-US" sz="1600" i="1" dirty="0" smtClean="0"/>
              <a:t> </a:t>
            </a:r>
            <a:r>
              <a:rPr lang="en-US" altLang="en-US" sz="1600" i="1" dirty="0" err="1" smtClean="0"/>
              <a:t>struktura</a:t>
            </a:r>
            <a:r>
              <a:rPr lang="en-US" altLang="en-US" sz="1600" i="1" dirty="0" smtClean="0"/>
              <a:t> </a:t>
            </a:r>
            <a:r>
              <a:rPr lang="en-US" altLang="en-US" sz="1600" i="1" dirty="0" err="1" smtClean="0"/>
              <a:t>računovodstvenog</a:t>
            </a:r>
            <a:r>
              <a:rPr lang="en-US" altLang="en-US" sz="1600" i="1" dirty="0" smtClean="0"/>
              <a:t> </a:t>
            </a:r>
            <a:r>
              <a:rPr lang="en-US" altLang="en-US" sz="1600" i="1" dirty="0" err="1" smtClean="0"/>
              <a:t>odjeljenja</a:t>
            </a:r>
            <a:r>
              <a:rPr lang="en-US" altLang="en-US" sz="1600" i="1" dirty="0" smtClean="0"/>
              <a:t>, </a:t>
            </a:r>
            <a:r>
              <a:rPr lang="en-US" altLang="en-US" sz="1600" i="1" dirty="0" err="1" smtClean="0"/>
              <a:t>informacionog</a:t>
            </a:r>
            <a:r>
              <a:rPr lang="en-US" altLang="en-US" sz="1600" i="1" dirty="0" smtClean="0"/>
              <a:t> </a:t>
            </a:r>
            <a:r>
              <a:rPr lang="en-US" altLang="en-US" sz="1600" i="1" dirty="0" err="1" smtClean="0"/>
              <a:t>sistema</a:t>
            </a:r>
            <a:r>
              <a:rPr lang="en-US" altLang="en-US" sz="1600" i="1" dirty="0" smtClean="0"/>
              <a:t> (</a:t>
            </a:r>
            <a:r>
              <a:rPr lang="en-US" altLang="en-US" sz="1600" i="1" dirty="0" err="1" smtClean="0"/>
              <a:t>upravljački</a:t>
            </a:r>
            <a:r>
              <a:rPr lang="en-US" altLang="en-US" sz="1600" i="1" dirty="0" smtClean="0"/>
              <a:t> </a:t>
            </a:r>
            <a:r>
              <a:rPr lang="en-US" altLang="en-US" sz="1600" i="1" dirty="0" err="1" smtClean="0"/>
              <a:t>informacioni</a:t>
            </a:r>
            <a:r>
              <a:rPr lang="en-US" altLang="en-US" sz="1600" i="1" dirty="0" smtClean="0"/>
              <a:t> </a:t>
            </a:r>
            <a:r>
              <a:rPr lang="en-US" altLang="en-US" sz="1600" i="1" dirty="0" err="1" smtClean="0"/>
              <a:t>sistemi</a:t>
            </a:r>
            <a:r>
              <a:rPr lang="en-US" altLang="en-US" sz="1600" i="1" dirty="0" smtClean="0"/>
              <a:t> </a:t>
            </a:r>
            <a:r>
              <a:rPr lang="en-US" altLang="en-US" sz="1600" i="1" dirty="0" err="1" smtClean="0"/>
              <a:t>i</a:t>
            </a:r>
            <a:r>
              <a:rPr lang="en-US" altLang="en-US" sz="1600" i="1" dirty="0" smtClean="0"/>
              <a:t> </a:t>
            </a:r>
            <a:r>
              <a:rPr lang="en-US" altLang="en-US" sz="1600" i="1" dirty="0" err="1" smtClean="0"/>
              <a:t>linkovi</a:t>
            </a:r>
            <a:r>
              <a:rPr lang="en-US" altLang="en-US" sz="1600" i="1" dirty="0" smtClean="0"/>
              <a:t> </a:t>
            </a:r>
            <a:r>
              <a:rPr lang="en-US" altLang="en-US" sz="1600" i="1" dirty="0" err="1" smtClean="0"/>
              <a:t>koji</a:t>
            </a:r>
            <a:r>
              <a:rPr lang="en-US" altLang="en-US" sz="1600" i="1" dirty="0" smtClean="0"/>
              <a:t> </a:t>
            </a:r>
            <a:r>
              <a:rPr lang="en-US" altLang="en-US" sz="1600" i="1" dirty="0" err="1" smtClean="0"/>
              <a:t>podržavaju</a:t>
            </a:r>
            <a:r>
              <a:rPr lang="en-US" altLang="en-US" sz="1600" i="1" dirty="0" smtClean="0"/>
              <a:t> </a:t>
            </a:r>
            <a:r>
              <a:rPr lang="en-US" altLang="en-US" sz="1600" i="1" dirty="0" err="1" smtClean="0"/>
              <a:t>računovodstveni</a:t>
            </a:r>
            <a:r>
              <a:rPr lang="en-US" altLang="en-US" sz="1600" i="1" dirty="0" smtClean="0"/>
              <a:t> </a:t>
            </a:r>
            <a:r>
              <a:rPr lang="en-US" altLang="en-US" sz="1600" i="1" dirty="0" err="1" smtClean="0"/>
              <a:t>sistem</a:t>
            </a:r>
            <a:r>
              <a:rPr lang="en-US" altLang="en-US" sz="1600" i="1" dirty="0" smtClean="0"/>
              <a:t>, </a:t>
            </a:r>
            <a:r>
              <a:rPr lang="en-US" altLang="en-US" sz="1600" i="1" dirty="0" err="1" smtClean="0"/>
              <a:t>zaštita</a:t>
            </a:r>
            <a:r>
              <a:rPr lang="en-US" altLang="en-US" sz="1600" i="1" dirty="0" smtClean="0"/>
              <a:t> </a:t>
            </a:r>
            <a:r>
              <a:rPr lang="en-US" altLang="en-US" sz="1600" i="1" dirty="0" err="1" smtClean="0"/>
              <a:t>podataka</a:t>
            </a:r>
            <a:r>
              <a:rPr lang="en-US" altLang="en-US" sz="1600" i="1" dirty="0" smtClean="0"/>
              <a:t>, …), outsourcing </a:t>
            </a:r>
            <a:r>
              <a:rPr lang="en-US" altLang="en-US" sz="1600" i="1" dirty="0" err="1" smtClean="0"/>
              <a:t>usluga</a:t>
            </a:r>
            <a:r>
              <a:rPr lang="en-US" altLang="en-US" sz="1600" i="1" dirty="0" smtClean="0"/>
              <a:t> </a:t>
            </a:r>
            <a:r>
              <a:rPr lang="en-US" altLang="en-US" sz="1600" i="1" dirty="0" err="1" smtClean="0"/>
              <a:t>za</a:t>
            </a:r>
            <a:r>
              <a:rPr lang="en-US" altLang="en-US" sz="1600" i="1" dirty="0" smtClean="0"/>
              <a:t> </a:t>
            </a:r>
            <a:r>
              <a:rPr lang="en-US" altLang="en-US" sz="1600" i="1" dirty="0" err="1" smtClean="0"/>
              <a:t>sastavljanje</a:t>
            </a:r>
            <a:r>
              <a:rPr lang="en-US" altLang="en-US" sz="1600" i="1" dirty="0" smtClean="0"/>
              <a:t> </a:t>
            </a:r>
            <a:r>
              <a:rPr lang="en-US" altLang="en-US" sz="1600" i="1" dirty="0" err="1" smtClean="0"/>
              <a:t>finansijskih</a:t>
            </a:r>
            <a:r>
              <a:rPr lang="en-US" altLang="en-US" sz="1600" i="1" dirty="0" smtClean="0"/>
              <a:t> </a:t>
            </a:r>
            <a:r>
              <a:rPr lang="en-US" altLang="en-US" sz="1600" i="1" dirty="0" err="1" smtClean="0"/>
              <a:t>izvještaja</a:t>
            </a:r>
            <a:r>
              <a:rPr lang="en-US" altLang="en-US" sz="1600" i="1" dirty="0" smtClean="0"/>
              <a:t>, </a:t>
            </a:r>
            <a:r>
              <a:rPr lang="en-US" altLang="en-US" sz="1600" i="1" dirty="0" err="1" smtClean="0"/>
              <a:t>ukoliko</a:t>
            </a:r>
            <a:r>
              <a:rPr lang="en-US" altLang="en-US" sz="1600" i="1" dirty="0" smtClean="0"/>
              <a:t> </a:t>
            </a:r>
            <a:r>
              <a:rPr lang="en-US" altLang="en-US" sz="1600" i="1" dirty="0" err="1" smtClean="0"/>
              <a:t>postoji</a:t>
            </a:r>
            <a:r>
              <a:rPr lang="en-US" altLang="en-US" sz="1600" i="1" dirty="0" smtClean="0"/>
              <a:t> (</a:t>
            </a:r>
            <a:r>
              <a:rPr lang="en-US" altLang="en-US" sz="1600" i="1" dirty="0" err="1" smtClean="0"/>
              <a:t>bilans</a:t>
            </a:r>
            <a:r>
              <a:rPr lang="en-US" altLang="en-US" sz="1600" i="1" dirty="0" smtClean="0"/>
              <a:t> </a:t>
            </a:r>
            <a:r>
              <a:rPr lang="en-US" altLang="en-US" sz="1600" i="1" dirty="0" err="1" smtClean="0"/>
              <a:t>stanja</a:t>
            </a:r>
            <a:r>
              <a:rPr lang="en-US" altLang="en-US" sz="1600" i="1" dirty="0" smtClean="0"/>
              <a:t>, </a:t>
            </a:r>
            <a:r>
              <a:rPr lang="en-US" altLang="en-US" sz="1600" i="1" dirty="0" err="1" smtClean="0"/>
              <a:t>izvještaj</a:t>
            </a:r>
            <a:r>
              <a:rPr lang="en-US" altLang="en-US" sz="1600" i="1" dirty="0" smtClean="0"/>
              <a:t> o </a:t>
            </a:r>
            <a:r>
              <a:rPr lang="en-US" altLang="en-US" sz="1600" i="1" dirty="0" err="1" smtClean="0"/>
              <a:t>dobitku</a:t>
            </a:r>
            <a:r>
              <a:rPr lang="en-US" altLang="en-US" sz="1600" i="1" dirty="0" smtClean="0"/>
              <a:t> </a:t>
            </a:r>
            <a:r>
              <a:rPr lang="en-US" altLang="en-US" sz="1600" i="1" dirty="0" err="1" smtClean="0"/>
              <a:t>i</a:t>
            </a:r>
            <a:r>
              <a:rPr lang="en-US" altLang="en-US" sz="1600" i="1" dirty="0" smtClean="0"/>
              <a:t> </a:t>
            </a:r>
            <a:r>
              <a:rPr lang="en-US" altLang="en-US" sz="1600" i="1" dirty="0" err="1" smtClean="0"/>
              <a:t>gubitku</a:t>
            </a:r>
            <a:r>
              <a:rPr lang="en-US" altLang="en-US" sz="1600" i="1" dirty="0" smtClean="0"/>
              <a:t>, </a:t>
            </a:r>
            <a:r>
              <a:rPr lang="en-US" altLang="en-US" sz="1600" i="1" dirty="0" err="1" smtClean="0"/>
              <a:t>promjene</a:t>
            </a:r>
            <a:r>
              <a:rPr lang="en-US" altLang="en-US" sz="1600" i="1" dirty="0" smtClean="0"/>
              <a:t> u </a:t>
            </a:r>
            <a:r>
              <a:rPr lang="en-US" altLang="en-US" sz="1600" i="1" dirty="0" err="1" smtClean="0"/>
              <a:t>vlasničkom</a:t>
            </a:r>
            <a:r>
              <a:rPr lang="en-US" altLang="en-US" sz="1600" i="1" dirty="0" smtClean="0"/>
              <a:t> </a:t>
            </a:r>
            <a:r>
              <a:rPr lang="en-US" altLang="en-US" sz="1600" i="1" dirty="0" err="1" smtClean="0"/>
              <a:t>kapitalu</a:t>
            </a:r>
            <a:r>
              <a:rPr lang="en-US" altLang="en-US" sz="1600" i="1" dirty="0" smtClean="0"/>
              <a:t>, </a:t>
            </a:r>
            <a:r>
              <a:rPr lang="en-US" altLang="en-US" sz="1600" i="1" dirty="0" err="1" smtClean="0"/>
              <a:t>izvještaj</a:t>
            </a:r>
            <a:r>
              <a:rPr lang="en-US" altLang="en-US" sz="1600" i="1" dirty="0" smtClean="0"/>
              <a:t> o </a:t>
            </a:r>
            <a:r>
              <a:rPr lang="en-US" altLang="en-US" sz="1600" i="1" dirty="0" err="1" smtClean="0"/>
              <a:t>tokovima</a:t>
            </a:r>
            <a:r>
              <a:rPr lang="en-US" altLang="en-US" sz="1600" i="1" dirty="0" smtClean="0"/>
              <a:t> </a:t>
            </a:r>
            <a:r>
              <a:rPr lang="en-US" altLang="en-US" sz="1600" i="1" dirty="0" err="1" smtClean="0"/>
              <a:t>gotovine</a:t>
            </a:r>
            <a:r>
              <a:rPr lang="en-US" altLang="en-US" sz="1600" i="1" dirty="0" smtClean="0"/>
              <a:t>, </a:t>
            </a:r>
            <a:r>
              <a:rPr lang="en-US" altLang="en-US" sz="1600" i="1" dirty="0" err="1" smtClean="0"/>
              <a:t>rezime</a:t>
            </a:r>
            <a:r>
              <a:rPr lang="en-US" altLang="en-US" sz="1600" i="1" dirty="0" smtClean="0"/>
              <a:t> </a:t>
            </a:r>
            <a:r>
              <a:rPr lang="en-US" altLang="en-US" sz="1600" i="1" dirty="0" err="1" smtClean="0"/>
              <a:t>značajnih</a:t>
            </a:r>
            <a:r>
              <a:rPr lang="en-US" altLang="en-US" sz="1600" i="1" dirty="0" smtClean="0"/>
              <a:t> </a:t>
            </a:r>
            <a:r>
              <a:rPr lang="en-US" altLang="en-US" sz="1600" i="1" dirty="0" err="1" smtClean="0"/>
              <a:t>računovodstvenih</a:t>
            </a:r>
            <a:r>
              <a:rPr lang="en-US" altLang="en-US" sz="1600" i="1" dirty="0" smtClean="0"/>
              <a:t> </a:t>
            </a:r>
            <a:r>
              <a:rPr lang="en-US" altLang="en-US" sz="1600" i="1" dirty="0" err="1" smtClean="0"/>
              <a:t>politika</a:t>
            </a:r>
            <a:r>
              <a:rPr lang="en-US" altLang="en-US" sz="1600" i="1" dirty="0" smtClean="0"/>
              <a:t> </a:t>
            </a:r>
            <a:r>
              <a:rPr lang="en-US" altLang="en-US" sz="1600" i="1" dirty="0" err="1" smtClean="0"/>
              <a:t>i</a:t>
            </a:r>
            <a:r>
              <a:rPr lang="en-US" altLang="en-US" sz="1600" i="1" dirty="0" smtClean="0"/>
              <a:t> </a:t>
            </a:r>
            <a:r>
              <a:rPr lang="en-US" altLang="en-US" sz="1600" i="1" dirty="0" err="1" smtClean="0"/>
              <a:t>ostale</a:t>
            </a:r>
            <a:r>
              <a:rPr lang="en-US" altLang="en-US" sz="1600" i="1" dirty="0" smtClean="0"/>
              <a:t> </a:t>
            </a:r>
            <a:r>
              <a:rPr lang="en-US" altLang="en-US" sz="1600" i="1" dirty="0" err="1" smtClean="0"/>
              <a:t>informacije</a:t>
            </a:r>
            <a:r>
              <a:rPr lang="en-US" altLang="en-US" sz="1600" i="1" dirty="0" smtClean="0"/>
              <a:t>)…</a:t>
            </a:r>
            <a:endParaRPr lang="en-US" altLang="en-US" sz="1600" dirty="0" smtClean="0"/>
          </a:p>
          <a:p>
            <a:pPr lvl="1" eaLnBrk="1" hangingPunct="1">
              <a:lnSpc>
                <a:spcPct val="80000"/>
              </a:lnSpc>
            </a:pPr>
            <a:r>
              <a:rPr lang="en-US" altLang="fr-FR" sz="1600" b="1" dirty="0" smtClean="0"/>
              <a:t>Regulator</a:t>
            </a:r>
            <a:r>
              <a:rPr lang="sr-Latn-RS" altLang="fr-FR" sz="1600" b="1" dirty="0" smtClean="0"/>
              <a:t>no okruženje (</a:t>
            </a:r>
            <a:r>
              <a:rPr lang="sr-Latn-RS" altLang="fr-FR" sz="1600" i="1" dirty="0" smtClean="0"/>
              <a:t>važeći računovodstveni okvir, zakoni i drugi propisi relevantni za industriju, poreze, zapošljavanje, pravnu strukturu</a:t>
            </a:r>
            <a:r>
              <a:rPr lang="en-US" altLang="fr-FR" sz="1600" i="1" dirty="0" smtClean="0"/>
              <a:t>, …)</a:t>
            </a:r>
          </a:p>
          <a:p>
            <a:pPr lvl="1" eaLnBrk="1" hangingPunct="1">
              <a:lnSpc>
                <a:spcPct val="10000"/>
              </a:lnSpc>
            </a:pPr>
            <a:endParaRPr lang="en-US" altLang="fr-FR" sz="1600" i="1" dirty="0" smtClean="0"/>
          </a:p>
          <a:p>
            <a:pPr lvl="1" eaLnBrk="1" hangingPunct="1">
              <a:lnSpc>
                <a:spcPct val="80000"/>
              </a:lnSpc>
            </a:pPr>
            <a:r>
              <a:rPr lang="en-US" altLang="fr-FR" sz="1600" b="1" dirty="0" smtClean="0"/>
              <a:t>Going concern </a:t>
            </a:r>
            <a:r>
              <a:rPr lang="sr-Latn-BA" altLang="fr-FR" sz="1600" b="1" dirty="0" smtClean="0"/>
              <a:t>princip </a:t>
            </a:r>
            <a:r>
              <a:rPr lang="en-US" altLang="fr-FR" sz="1600" i="1" dirty="0" smtClean="0"/>
              <a:t>(</a:t>
            </a:r>
            <a:r>
              <a:rPr lang="en-US" sz="1600" i="1" dirty="0" err="1" smtClean="0"/>
              <a:t>procjena</a:t>
            </a:r>
            <a:r>
              <a:rPr lang="en-US" sz="1600" i="1" dirty="0" smtClean="0"/>
              <a:t> </a:t>
            </a:r>
            <a:r>
              <a:rPr lang="en-US" sz="1600" i="1" dirty="0" err="1" smtClean="0"/>
              <a:t>rukovodstva</a:t>
            </a:r>
            <a:r>
              <a:rPr lang="en-US" sz="1600" i="1" dirty="0" smtClean="0"/>
              <a:t>, </a:t>
            </a:r>
            <a:r>
              <a:rPr lang="en-US" sz="1600" i="1" dirty="0" err="1" smtClean="0"/>
              <a:t>procjena</a:t>
            </a:r>
            <a:r>
              <a:rPr lang="en-US" sz="1600" i="1" dirty="0" smtClean="0"/>
              <a:t> </a:t>
            </a:r>
            <a:r>
              <a:rPr lang="en-US" sz="1600" i="1" dirty="0" err="1" smtClean="0"/>
              <a:t>relevantnosti</a:t>
            </a:r>
            <a:r>
              <a:rPr lang="en-US" sz="1600" i="1" dirty="0" smtClean="0"/>
              <a:t> </a:t>
            </a:r>
            <a:r>
              <a:rPr lang="en-US" sz="1600" i="1" dirty="0" err="1" smtClean="0"/>
              <a:t>ove</a:t>
            </a:r>
            <a:r>
              <a:rPr lang="en-US" sz="1600" i="1" dirty="0" smtClean="0"/>
              <a:t> </a:t>
            </a:r>
            <a:r>
              <a:rPr lang="en-US" sz="1600" i="1" dirty="0" err="1" smtClean="0"/>
              <a:t>procjene</a:t>
            </a:r>
            <a:r>
              <a:rPr lang="en-US" sz="1600" i="1" dirty="0" smtClean="0"/>
              <a:t> </a:t>
            </a:r>
            <a:r>
              <a:rPr lang="en-US" sz="1600" i="1" dirty="0" err="1" smtClean="0"/>
              <a:t>ili</a:t>
            </a:r>
            <a:r>
              <a:rPr lang="en-US" sz="1600" i="1" dirty="0" smtClean="0"/>
              <a:t> </a:t>
            </a:r>
            <a:r>
              <a:rPr lang="en-US" sz="1600" i="1" dirty="0" err="1" smtClean="0"/>
              <a:t>razlozi</a:t>
            </a:r>
            <a:r>
              <a:rPr lang="en-US" sz="1600" i="1" dirty="0" smtClean="0"/>
              <a:t> </a:t>
            </a:r>
            <a:r>
              <a:rPr lang="en-US" sz="1600" i="1" dirty="0" err="1" smtClean="0"/>
              <a:t>zašto</a:t>
            </a:r>
            <a:r>
              <a:rPr lang="en-US" sz="1600" i="1" dirty="0" smtClean="0"/>
              <a:t> </a:t>
            </a:r>
            <a:r>
              <a:rPr lang="en-US" sz="1600" i="1" dirty="0" err="1" smtClean="0"/>
              <a:t>rukovodstvo</a:t>
            </a:r>
            <a:r>
              <a:rPr lang="en-US" sz="1600" i="1" dirty="0" smtClean="0"/>
              <a:t> </a:t>
            </a:r>
            <a:r>
              <a:rPr lang="en-US" sz="1600" i="1" dirty="0" err="1" smtClean="0"/>
              <a:t>koristi</a:t>
            </a:r>
            <a:r>
              <a:rPr lang="en-US" sz="1600" i="1" dirty="0" smtClean="0"/>
              <a:t> </a:t>
            </a:r>
            <a:r>
              <a:rPr lang="en-US" sz="1600" i="1" dirty="0" err="1" smtClean="0"/>
              <a:t>pretpostavku</a:t>
            </a:r>
            <a:r>
              <a:rPr lang="en-US" sz="1600" i="1" dirty="0" smtClean="0"/>
              <a:t> </a:t>
            </a:r>
            <a:r>
              <a:rPr lang="en-US" sz="1600" i="1" dirty="0" err="1" smtClean="0"/>
              <a:t>stalnosti</a:t>
            </a:r>
            <a:r>
              <a:rPr lang="en-US" sz="1600" i="1" dirty="0" smtClean="0"/>
              <a:t> </a:t>
            </a:r>
            <a:r>
              <a:rPr lang="en-US" sz="1600" i="1" dirty="0" err="1" smtClean="0"/>
              <a:t>poslovanja</a:t>
            </a:r>
            <a:r>
              <a:rPr lang="en-US" sz="1600" i="1" dirty="0" smtClean="0"/>
              <a:t> </a:t>
            </a:r>
            <a:r>
              <a:rPr lang="en-US" sz="1600" i="1" dirty="0" err="1" smtClean="0"/>
              <a:t>kod</a:t>
            </a:r>
            <a:r>
              <a:rPr lang="en-US" sz="1600" i="1" dirty="0" smtClean="0"/>
              <a:t> </a:t>
            </a:r>
            <a:r>
              <a:rPr lang="en-US" sz="1600" i="1" dirty="0" err="1" smtClean="0"/>
              <a:t>sastavljanja</a:t>
            </a:r>
            <a:r>
              <a:rPr lang="en-US" sz="1600" i="1" dirty="0" smtClean="0"/>
              <a:t> </a:t>
            </a:r>
            <a:r>
              <a:rPr lang="en-US" sz="1600" i="1" dirty="0" err="1" smtClean="0"/>
              <a:t>finansijskih</a:t>
            </a:r>
            <a:r>
              <a:rPr lang="en-US" sz="1600" i="1" dirty="0" smtClean="0"/>
              <a:t> </a:t>
            </a:r>
            <a:r>
              <a:rPr lang="en-US" sz="1600" i="1" dirty="0" err="1" smtClean="0"/>
              <a:t>izvještaja</a:t>
            </a:r>
            <a:r>
              <a:rPr lang="en-US" sz="1600" i="1" dirty="0" smtClean="0"/>
              <a:t>, </a:t>
            </a:r>
            <a:r>
              <a:rPr lang="en-US" sz="1600" i="1" dirty="0" err="1" smtClean="0"/>
              <a:t>identifikovani</a:t>
            </a:r>
            <a:r>
              <a:rPr lang="en-US" sz="1600" i="1" dirty="0" smtClean="0"/>
              <a:t> </a:t>
            </a:r>
            <a:r>
              <a:rPr lang="en-US" sz="1600" i="1" dirty="0" err="1" smtClean="0"/>
              <a:t>događaji</a:t>
            </a:r>
            <a:r>
              <a:rPr lang="en-US" sz="1600" i="1" dirty="0" smtClean="0"/>
              <a:t> </a:t>
            </a:r>
            <a:r>
              <a:rPr lang="en-US" sz="1600" i="1" dirty="0" err="1" smtClean="0"/>
              <a:t>ili</a:t>
            </a:r>
            <a:r>
              <a:rPr lang="en-US" sz="1600" i="1" dirty="0" smtClean="0"/>
              <a:t> </a:t>
            </a:r>
            <a:r>
              <a:rPr lang="en-US" sz="1600" i="1" dirty="0" err="1" smtClean="0"/>
              <a:t>uslovi</a:t>
            </a:r>
            <a:r>
              <a:rPr lang="en-US" sz="1600" i="1" dirty="0" smtClean="0"/>
              <a:t> </a:t>
            </a:r>
            <a:r>
              <a:rPr lang="en-US" sz="1600" i="1" dirty="0" err="1" smtClean="0"/>
              <a:t>koji</a:t>
            </a:r>
            <a:r>
              <a:rPr lang="en-US" sz="1600" i="1" dirty="0" smtClean="0"/>
              <a:t> bi </a:t>
            </a:r>
            <a:r>
              <a:rPr lang="en-US" sz="1600" i="1" dirty="0" err="1" smtClean="0"/>
              <a:t>mogli</a:t>
            </a:r>
            <a:r>
              <a:rPr lang="en-US" sz="1600" i="1" dirty="0" smtClean="0"/>
              <a:t> </a:t>
            </a:r>
            <a:r>
              <a:rPr lang="en-US" sz="1600" i="1" dirty="0" err="1" smtClean="0"/>
              <a:t>dovesti</a:t>
            </a:r>
            <a:r>
              <a:rPr lang="en-US" sz="1600" i="1" dirty="0" smtClean="0"/>
              <a:t> u </a:t>
            </a:r>
            <a:r>
              <a:rPr lang="en-US" sz="1600" i="1" dirty="0" err="1" smtClean="0"/>
              <a:t>sumnju</a:t>
            </a:r>
            <a:r>
              <a:rPr lang="en-US" sz="1600" i="1" dirty="0" smtClean="0"/>
              <a:t> </a:t>
            </a:r>
            <a:r>
              <a:rPr lang="en-US" sz="1600" i="1" dirty="0" err="1" smtClean="0"/>
              <a:t>ovu</a:t>
            </a:r>
            <a:r>
              <a:rPr lang="en-US" sz="1600" i="1" dirty="0" smtClean="0"/>
              <a:t> </a:t>
            </a:r>
            <a:r>
              <a:rPr lang="en-US" sz="1600" i="1" dirty="0" err="1" smtClean="0"/>
              <a:t>pretpostavku</a:t>
            </a:r>
            <a:r>
              <a:rPr lang="en-US" altLang="fr-FR" sz="1600" i="1" dirty="0" smtClean="0"/>
              <a:t>)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endParaRPr lang="en-US" altLang="fr-FR" sz="1600" i="1" dirty="0" smtClean="0"/>
          </a:p>
          <a:p>
            <a:pPr eaLnBrk="1" hangingPunct="1">
              <a:lnSpc>
                <a:spcPct val="80000"/>
              </a:lnSpc>
            </a:pPr>
            <a:r>
              <a:rPr lang="en-US" altLang="fr-FR" sz="1800" b="1" dirty="0" smtClean="0"/>
              <a:t> </a:t>
            </a:r>
            <a:r>
              <a:rPr lang="sr-Latn-RS" altLang="fr-FR" sz="1800" b="1" dirty="0" smtClean="0"/>
              <a:t>Identifikovane jačine</a:t>
            </a:r>
            <a:r>
              <a:rPr lang="en-US" altLang="fr-FR" sz="1800" b="1" dirty="0" smtClean="0"/>
              <a:t> / </a:t>
            </a:r>
            <a:r>
              <a:rPr lang="sr-Latn-RS" altLang="fr-FR" sz="1800" b="1" dirty="0" smtClean="0"/>
              <a:t>nedostaci kontrola društva nad rizicima</a:t>
            </a:r>
            <a:endParaRPr lang="en-US" altLang="fr-FR" sz="1800" b="1" dirty="0" smtClean="0"/>
          </a:p>
          <a:p>
            <a:pPr eaLnBrk="1" hangingPunct="1">
              <a:lnSpc>
                <a:spcPct val="80000"/>
              </a:lnSpc>
            </a:pPr>
            <a:r>
              <a:rPr lang="sr-Latn-BA" altLang="fr-FR" sz="1800" b="1" dirty="0" smtClean="0"/>
              <a:t> </a:t>
            </a:r>
            <a:r>
              <a:rPr lang="en-US" altLang="fr-FR" sz="1800" b="1" dirty="0" err="1" smtClean="0"/>
              <a:t>Pr</a:t>
            </a:r>
            <a:r>
              <a:rPr lang="sr-Latn-RS" altLang="fr-FR" sz="1800" b="1" dirty="0" smtClean="0"/>
              <a:t>ijedlozi za </a:t>
            </a:r>
            <a:r>
              <a:rPr lang="sr-Latn-RS" altLang="fr-FR" sz="1800" b="1" dirty="0" smtClean="0"/>
              <a:t>poboljšanje</a:t>
            </a:r>
            <a:endParaRPr lang="en-US" altLang="fr-FR" sz="1800" b="1" dirty="0" smtClean="0"/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2933700" y="765175"/>
            <a:ext cx="367188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FF9933"/>
              </a:buClr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9933"/>
              </a:buClr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FF9933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FF9933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sr-Latn-RS" altLang="fr-FR" sz="2000" b="1">
                <a:solidFill>
                  <a:srgbClr val="FF9900"/>
                </a:solidFill>
              </a:rPr>
              <a:t>Okruženje društva</a:t>
            </a:r>
            <a:r>
              <a:rPr lang="en-US" altLang="fr-FR" sz="2000" b="1">
                <a:solidFill>
                  <a:srgbClr val="FF9900"/>
                </a:solidFill>
              </a:rPr>
              <a:t> </a:t>
            </a:r>
            <a:br>
              <a:rPr lang="en-US" altLang="fr-FR" sz="2000" b="1">
                <a:solidFill>
                  <a:srgbClr val="FF9900"/>
                </a:solidFill>
              </a:rPr>
            </a:br>
            <a:r>
              <a:rPr lang="en-US" altLang="fr-FR" sz="2000" b="1">
                <a:solidFill>
                  <a:srgbClr val="FF9900"/>
                </a:solidFill>
              </a:rPr>
              <a:t>(</a:t>
            </a:r>
            <a:r>
              <a:rPr lang="sr-Latn-RS" altLang="fr-FR" sz="2000" b="1">
                <a:solidFill>
                  <a:srgbClr val="FF9900"/>
                </a:solidFill>
              </a:rPr>
              <a:t>nastavak</a:t>
            </a:r>
            <a:r>
              <a:rPr lang="en-US" altLang="fr-FR" sz="2000" b="1">
                <a:solidFill>
                  <a:srgbClr val="FF9900"/>
                </a:solidFill>
              </a:rPr>
              <a:t>)</a:t>
            </a:r>
            <a:endParaRPr lang="en-US" altLang="fr-FR" sz="2000" b="1" i="1"/>
          </a:p>
        </p:txBody>
      </p:sp>
      <p:sp>
        <p:nvSpPr>
          <p:cNvPr id="11269" name="Rectangle 7"/>
          <p:cNvSpPr>
            <a:spLocks noGrp="1" noChangeArrowheads="1"/>
          </p:cNvSpPr>
          <p:nvPr>
            <p:ph type="title"/>
          </p:nvPr>
        </p:nvSpPr>
        <p:spPr>
          <a:xfrm>
            <a:off x="107950" y="0"/>
            <a:ext cx="8226425" cy="765175"/>
          </a:xfrm>
          <a:noFill/>
        </p:spPr>
        <p:txBody>
          <a:bodyPr anchor="t"/>
          <a:lstStyle/>
          <a:p>
            <a:pPr eaLnBrk="1" hangingPunct="1"/>
            <a:r>
              <a:rPr lang="sr-Latn-RS" altLang="fr-FR" smtClean="0"/>
              <a:t>Procjena interne kontrole </a:t>
            </a:r>
            <a:r>
              <a:rPr lang="en-US" altLang="fr-FR" smtClean="0"/>
              <a:t> </a:t>
            </a:r>
            <a:br>
              <a:rPr lang="en-US" altLang="fr-FR" smtClean="0"/>
            </a:br>
            <a:r>
              <a:rPr lang="en-US" altLang="fr-FR" sz="1400" i="1" smtClean="0">
                <a:solidFill>
                  <a:schemeClr val="bg1"/>
                </a:solidFill>
              </a:rPr>
              <a:t> [</a:t>
            </a:r>
            <a:r>
              <a:rPr lang="sr-Latn-RS" altLang="fr-FR" sz="1400" i="1" smtClean="0">
                <a:solidFill>
                  <a:schemeClr val="bg1"/>
                </a:solidFill>
              </a:rPr>
              <a:t>Ukoliko je odgovarajuće, praviti referencu na preliminarni izvještaj koji je prethodno podnesen</a:t>
            </a:r>
            <a:r>
              <a:rPr lang="en-US" altLang="fr-FR" sz="1400" i="1" smtClean="0">
                <a:solidFill>
                  <a:schemeClr val="bg1"/>
                </a:solidFill>
              </a:rPr>
              <a:t> </a:t>
            </a:r>
            <a:r>
              <a:rPr lang="sr-Latn-RS" altLang="fr-FR" sz="1400" i="1" smtClean="0">
                <a:solidFill>
                  <a:schemeClr val="bg1"/>
                </a:solidFill>
              </a:rPr>
              <a:t>rukovodstvu</a:t>
            </a:r>
            <a:r>
              <a:rPr lang="en-US" altLang="fr-FR" sz="1400" i="1" smtClean="0">
                <a:solidFill>
                  <a:schemeClr val="bg1"/>
                </a:solidFill>
              </a:rPr>
              <a:t>]</a:t>
            </a:r>
            <a:br>
              <a:rPr lang="en-US" altLang="fr-FR" sz="1400" i="1" smtClean="0">
                <a:solidFill>
                  <a:schemeClr val="bg1"/>
                </a:solidFill>
              </a:rPr>
            </a:br>
            <a:endParaRPr lang="en-US" altLang="fr-FR" sz="1400" i="1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Espace réservé du numéro de diapositive 4"/>
          <p:cNvSpPr>
            <a:spLocks noGrp="1"/>
          </p:cNvSpPr>
          <p:nvPr>
            <p:ph type="sldNum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FF9933"/>
              </a:buClr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9933"/>
              </a:buClr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FF9933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FF9933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fr-FR" sz="1400" smtClean="0"/>
          </a:p>
          <a:p>
            <a:pPr>
              <a:spcBef>
                <a:spcPct val="0"/>
              </a:spcBef>
              <a:buClrTx/>
              <a:buFontTx/>
              <a:buNone/>
            </a:pPr>
            <a:fld id="{479F90B0-6C2C-4264-ADC5-E9C1E04C22AC}" type="slidenum">
              <a:rPr lang="en-US" altLang="fr-FR" sz="1400" smtClean="0"/>
              <a:pPr>
                <a:spcBef>
                  <a:spcPct val="0"/>
                </a:spcBef>
                <a:buClrTx/>
                <a:buFontTx/>
                <a:buNone/>
              </a:pPr>
              <a:t>8</a:t>
            </a:fld>
            <a:endParaRPr lang="en-US" altLang="fr-FR" sz="1400" smtClean="0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95288" y="1844675"/>
            <a:ext cx="8497887" cy="4392613"/>
          </a:xfrm>
        </p:spPr>
        <p:txBody>
          <a:bodyPr/>
          <a:lstStyle/>
          <a:p>
            <a:pPr eaLnBrk="1" hangingPunct="1">
              <a:lnSpc>
                <a:spcPct val="120000"/>
              </a:lnSpc>
            </a:pPr>
            <a:r>
              <a:rPr lang="en-US" altLang="fr-FR" sz="2000" b="1" smtClean="0"/>
              <a:t>Identifi</a:t>
            </a:r>
            <a:r>
              <a:rPr lang="sr-Latn-RS" altLang="fr-FR" sz="2000" b="1" smtClean="0"/>
              <a:t>kovani rizici</a:t>
            </a:r>
            <a:endParaRPr lang="en-US" altLang="fr-FR" sz="2000" b="1" smtClean="0"/>
          </a:p>
          <a:p>
            <a:pPr lvl="1" eaLnBrk="1" hangingPunct="1">
              <a:lnSpc>
                <a:spcPct val="120000"/>
              </a:lnSpc>
            </a:pPr>
            <a:r>
              <a:rPr lang="en-US" altLang="fr-FR" sz="1800" smtClean="0"/>
              <a:t>…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fr-FR" sz="1800" smtClean="0"/>
              <a:t>…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endParaRPr lang="en-US" altLang="fr-FR" sz="1800" smtClean="0"/>
          </a:p>
          <a:p>
            <a:pPr eaLnBrk="1" hangingPunct="1">
              <a:lnSpc>
                <a:spcPct val="80000"/>
              </a:lnSpc>
            </a:pPr>
            <a:r>
              <a:rPr lang="en-US" altLang="fr-FR" sz="2000" b="1" smtClean="0"/>
              <a:t>Relevan</a:t>
            </a:r>
            <a:r>
              <a:rPr lang="sr-Latn-RS" altLang="fr-FR" sz="2000" b="1" smtClean="0"/>
              <a:t>tnost interne kontrole</a:t>
            </a:r>
            <a:endParaRPr lang="en-US" altLang="fr-FR" sz="2000" b="1" smtClean="0"/>
          </a:p>
          <a:p>
            <a:pPr lvl="1" eaLnBrk="1" hangingPunct="1">
              <a:lnSpc>
                <a:spcPct val="80000"/>
              </a:lnSpc>
            </a:pPr>
            <a:r>
              <a:rPr lang="sr-Latn-RS" altLang="fr-FR" sz="1800" smtClean="0"/>
              <a:t>Jačine </a:t>
            </a:r>
            <a:endParaRPr lang="en-US" altLang="fr-FR" sz="1800" smtClean="0"/>
          </a:p>
          <a:p>
            <a:pPr lvl="1" eaLnBrk="1" hangingPunct="1">
              <a:lnSpc>
                <a:spcPct val="80000"/>
              </a:lnSpc>
            </a:pPr>
            <a:r>
              <a:rPr lang="sr-Latn-RS" altLang="fr-FR" sz="1800" smtClean="0"/>
              <a:t>Nedostaci </a:t>
            </a:r>
            <a:endParaRPr lang="en-US" altLang="fr-FR" sz="1800" smtClean="0"/>
          </a:p>
          <a:p>
            <a:pPr lvl="1" eaLnBrk="1" hangingPunct="1">
              <a:lnSpc>
                <a:spcPct val="80000"/>
              </a:lnSpc>
              <a:buFontTx/>
              <a:buNone/>
            </a:pPr>
            <a:endParaRPr lang="en-US" altLang="fr-FR" sz="1800" smtClean="0"/>
          </a:p>
          <a:p>
            <a:pPr eaLnBrk="1" hangingPunct="1">
              <a:lnSpc>
                <a:spcPct val="80000"/>
              </a:lnSpc>
            </a:pPr>
            <a:r>
              <a:rPr lang="sr-Latn-RS" altLang="fr-FR" sz="2000" b="1" smtClean="0"/>
              <a:t>Efektivnost interne kontrole</a:t>
            </a:r>
            <a:r>
              <a:rPr lang="en-US" altLang="fr-FR" sz="2000" smtClean="0"/>
              <a:t>: </a:t>
            </a:r>
            <a:r>
              <a:rPr lang="sr-Latn-RS" altLang="fr-FR" sz="2000" smtClean="0"/>
              <a:t>rezultati izvršenih testova kontrole</a:t>
            </a:r>
            <a:endParaRPr lang="en-US" altLang="fr-FR" sz="2000" smtClean="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fr-FR" sz="2000" b="1" smtClean="0"/>
          </a:p>
          <a:p>
            <a:pPr eaLnBrk="1" hangingPunct="1">
              <a:lnSpc>
                <a:spcPct val="80000"/>
              </a:lnSpc>
            </a:pPr>
            <a:r>
              <a:rPr lang="sr-Latn-RS" altLang="fr-FR" sz="2000" b="1" smtClean="0"/>
              <a:t>Preporuke </a:t>
            </a:r>
            <a:endParaRPr lang="en-US" altLang="fr-FR" sz="2000" b="1" smtClean="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fr-FR" sz="900" smtClean="0"/>
          </a:p>
        </p:txBody>
      </p:sp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1866900" y="1052513"/>
            <a:ext cx="6018213" cy="938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FF9933"/>
              </a:buClr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9933"/>
              </a:buClr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FF9933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FF9933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sr-Latn-RS" altLang="fr-FR" sz="2000" b="1" dirty="0">
                <a:solidFill>
                  <a:srgbClr val="FF9900"/>
                </a:solidFill>
              </a:rPr>
              <a:t>Gotovina </a:t>
            </a:r>
            <a:r>
              <a:rPr lang="en-US" altLang="fr-FR" sz="2000" b="1" dirty="0">
                <a:solidFill>
                  <a:srgbClr val="FF9900"/>
                </a:solidFill>
              </a:rPr>
              <a:t> / </a:t>
            </a:r>
            <a:r>
              <a:rPr lang="en-US" altLang="fr-FR" sz="2000" b="1" dirty="0" err="1">
                <a:solidFill>
                  <a:srgbClr val="FF9900"/>
                </a:solidFill>
              </a:rPr>
              <a:t>Finan</a:t>
            </a:r>
            <a:r>
              <a:rPr lang="sr-Latn-RS" altLang="fr-FR" sz="2000" b="1" dirty="0">
                <a:solidFill>
                  <a:srgbClr val="FF9900"/>
                </a:solidFill>
              </a:rPr>
              <a:t>siranje</a:t>
            </a:r>
            <a:r>
              <a:rPr lang="en-US" altLang="fr-FR" sz="2000" b="1" dirty="0">
                <a:solidFill>
                  <a:srgbClr val="FF9900"/>
                </a:solidFill>
              </a:rPr>
              <a:t/>
            </a:r>
            <a:br>
              <a:rPr lang="en-US" altLang="fr-FR" sz="2000" b="1" dirty="0">
                <a:solidFill>
                  <a:srgbClr val="FF9900"/>
                </a:solidFill>
              </a:rPr>
            </a:br>
            <a:r>
              <a:rPr lang="en-US" altLang="fr-FR" sz="1400" i="1" dirty="0"/>
              <a:t>[</a:t>
            </a:r>
            <a:r>
              <a:rPr lang="sr-Latn-RS" altLang="fr-FR" sz="1400" i="1" dirty="0"/>
              <a:t>Rezime se priprema za svaki materijalni ciklus</a:t>
            </a:r>
            <a:r>
              <a:rPr lang="en-US" altLang="fr-FR" sz="1400" i="1" dirty="0"/>
              <a:t>]</a:t>
            </a:r>
          </a:p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endParaRPr lang="en-US" altLang="fr-FR" sz="1400" i="1" dirty="0"/>
          </a:p>
        </p:txBody>
      </p:sp>
      <p:sp>
        <p:nvSpPr>
          <p:cNvPr id="12293" name="Rectangle 7"/>
          <p:cNvSpPr>
            <a:spLocks noGrp="1" noChangeArrowheads="1"/>
          </p:cNvSpPr>
          <p:nvPr>
            <p:ph type="title"/>
          </p:nvPr>
        </p:nvSpPr>
        <p:spPr>
          <a:xfrm>
            <a:off x="107950" y="0"/>
            <a:ext cx="8226425" cy="1143000"/>
          </a:xfrm>
          <a:noFill/>
        </p:spPr>
        <p:txBody>
          <a:bodyPr anchor="t"/>
          <a:lstStyle/>
          <a:p>
            <a:pPr eaLnBrk="1" hangingPunct="1"/>
            <a:r>
              <a:rPr lang="sr-Latn-RS" altLang="fr-FR" smtClean="0"/>
              <a:t>Procjena interne kontrole</a:t>
            </a:r>
            <a:r>
              <a:rPr lang="sr-Latn-RS" altLang="fr-FR" sz="2000" smtClean="0"/>
              <a:t> </a:t>
            </a:r>
            <a:r>
              <a:rPr lang="en-US" altLang="fr-FR" sz="2000" smtClean="0"/>
              <a:t> </a:t>
            </a:r>
            <a:br>
              <a:rPr lang="en-US" altLang="fr-FR" sz="2000" smtClean="0"/>
            </a:br>
            <a:r>
              <a:rPr lang="en-US" altLang="fr-FR" sz="2000" i="1" smtClean="0">
                <a:solidFill>
                  <a:schemeClr val="bg1"/>
                </a:solidFill>
              </a:rPr>
              <a:t> </a:t>
            </a:r>
            <a:r>
              <a:rPr lang="en-US" altLang="fr-FR" sz="1800" i="1" smtClean="0">
                <a:solidFill>
                  <a:schemeClr val="bg1"/>
                </a:solidFill>
              </a:rPr>
              <a:t>[</a:t>
            </a:r>
            <a:r>
              <a:rPr lang="sr-Latn-RS" altLang="fr-FR" sz="1800" i="1" smtClean="0">
                <a:solidFill>
                  <a:schemeClr val="bg1"/>
                </a:solidFill>
              </a:rPr>
              <a:t>Ukoliko je odgovarajuće, praviti referencu na preliminarni izvještaj koji je prethodno podnesen</a:t>
            </a:r>
            <a:r>
              <a:rPr lang="en-US" altLang="fr-FR" sz="1800" i="1" smtClean="0">
                <a:solidFill>
                  <a:schemeClr val="bg1"/>
                </a:solidFill>
              </a:rPr>
              <a:t> </a:t>
            </a:r>
            <a:r>
              <a:rPr lang="sr-Latn-RS" altLang="fr-FR" sz="1800" i="1" smtClean="0">
                <a:solidFill>
                  <a:schemeClr val="bg1"/>
                </a:solidFill>
              </a:rPr>
              <a:t>rukovodstvu</a:t>
            </a:r>
            <a:r>
              <a:rPr lang="en-US" altLang="fr-FR" sz="1800" i="1" smtClean="0">
                <a:solidFill>
                  <a:schemeClr val="bg1"/>
                </a:solidFill>
              </a:rPr>
              <a:t>]</a:t>
            </a:r>
            <a:br>
              <a:rPr lang="en-US" altLang="fr-FR" sz="1800" i="1" smtClean="0">
                <a:solidFill>
                  <a:schemeClr val="bg1"/>
                </a:solidFill>
              </a:rPr>
            </a:br>
            <a:endParaRPr lang="en-US" altLang="fr-FR" sz="1800" i="1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Espace réservé du numéro de diapositive 4"/>
          <p:cNvSpPr>
            <a:spLocks noGrp="1"/>
          </p:cNvSpPr>
          <p:nvPr>
            <p:ph type="sldNum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FF9933"/>
              </a:buClr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9933"/>
              </a:buClr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FF9933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FF9933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fr-FR" sz="1400" smtClean="0"/>
          </a:p>
          <a:p>
            <a:pPr>
              <a:spcBef>
                <a:spcPct val="0"/>
              </a:spcBef>
              <a:buClrTx/>
              <a:buFontTx/>
              <a:buNone/>
            </a:pPr>
            <a:fld id="{B5AFFD7D-4C35-4A0D-9CCF-0276F0E48310}" type="slidenum">
              <a:rPr lang="en-US" altLang="fr-FR" sz="1400" smtClean="0"/>
              <a:pPr>
                <a:spcBef>
                  <a:spcPct val="0"/>
                </a:spcBef>
                <a:buClrTx/>
                <a:buFontTx/>
                <a:buNone/>
              </a:pPr>
              <a:t>9</a:t>
            </a:fld>
            <a:endParaRPr lang="en-US" altLang="fr-FR" sz="1400" smtClean="0"/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0"/>
            <a:ext cx="8785225" cy="69215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fr-FR" smtClean="0"/>
              <a:t/>
            </a:r>
            <a:br>
              <a:rPr lang="en-US" altLang="fr-FR" smtClean="0"/>
            </a:br>
            <a:r>
              <a:rPr lang="sr-Latn-RS" altLang="fr-FR" smtClean="0"/>
              <a:t>Praćenje revizijskih pitanja iz prethodne godine koja treba pratiti</a:t>
            </a:r>
            <a:r>
              <a:rPr lang="en-US" altLang="fr-FR" smtClean="0"/>
              <a:t> </a:t>
            </a:r>
            <a:br>
              <a:rPr lang="en-US" altLang="fr-FR" smtClean="0"/>
            </a:br>
            <a:endParaRPr lang="en-US" altLang="fr-FR" smtClean="0"/>
          </a:p>
        </p:txBody>
      </p:sp>
      <p:sp>
        <p:nvSpPr>
          <p:cNvPr id="13316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9388" y="1341438"/>
            <a:ext cx="8785225" cy="4319587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fr-FR" sz="2000" b="1" smtClean="0"/>
              <a:t>Podsjetnik na revi</a:t>
            </a:r>
            <a:r>
              <a:rPr lang="sr-Latn-RS" altLang="fr-FR" sz="2000" b="1" smtClean="0"/>
              <a:t>z</a:t>
            </a:r>
            <a:r>
              <a:rPr lang="en-US" altLang="fr-FR" sz="2000" b="1" smtClean="0"/>
              <a:t>ijska pitanja i</a:t>
            </a:r>
            <a:r>
              <a:rPr lang="sr-Latn-RS" altLang="fr-FR" sz="2000" b="1" smtClean="0"/>
              <a:t>z prethodne godine koja treba pratiti</a:t>
            </a:r>
            <a:endParaRPr lang="en-US" altLang="fr-FR" sz="2000" b="1" smtClean="0"/>
          </a:p>
          <a:p>
            <a:pPr lvl="1" eaLnBrk="1" hangingPunct="1">
              <a:lnSpc>
                <a:spcPct val="90000"/>
              </a:lnSpc>
            </a:pPr>
            <a:r>
              <a:rPr lang="en-US" altLang="fr-FR" sz="2000" smtClean="0"/>
              <a:t>…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fr-FR" sz="2000" smtClean="0"/>
              <a:t>…</a:t>
            </a:r>
          </a:p>
          <a:p>
            <a:pPr eaLnBrk="1" hangingPunct="1">
              <a:lnSpc>
                <a:spcPct val="90000"/>
              </a:lnSpc>
            </a:pPr>
            <a:r>
              <a:rPr lang="sr-Latn-RS" altLang="fr-FR" sz="2000" b="1" smtClean="0"/>
              <a:t>Podsjetnik na revizijske preporuke vezano za ova pitanja</a:t>
            </a:r>
            <a:endParaRPr lang="en-US" altLang="fr-FR" sz="2000" b="1" smtClean="0"/>
          </a:p>
          <a:p>
            <a:pPr lvl="1" eaLnBrk="1" hangingPunct="1">
              <a:lnSpc>
                <a:spcPct val="90000"/>
              </a:lnSpc>
            </a:pPr>
            <a:r>
              <a:rPr lang="en-US" altLang="fr-FR" sz="1800" smtClean="0"/>
              <a:t>…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fr-FR" sz="1800" smtClean="0"/>
              <a:t>…</a:t>
            </a:r>
          </a:p>
          <a:p>
            <a:pPr eaLnBrk="1" hangingPunct="1">
              <a:lnSpc>
                <a:spcPct val="90000"/>
              </a:lnSpc>
            </a:pPr>
            <a:r>
              <a:rPr lang="en-US" altLang="fr-FR" sz="2000" b="1" smtClean="0"/>
              <a:t>Ef</a:t>
            </a:r>
            <a:r>
              <a:rPr lang="sr-Latn-RS" altLang="fr-FR" sz="2000" b="1" smtClean="0"/>
              <a:t>ektivna implementacija ovih preporuka </a:t>
            </a:r>
            <a:endParaRPr lang="en-US" altLang="fr-FR" sz="2000" b="1" smtClean="0"/>
          </a:p>
          <a:p>
            <a:pPr lvl="1" eaLnBrk="1" hangingPunct="1">
              <a:lnSpc>
                <a:spcPct val="90000"/>
              </a:lnSpc>
            </a:pPr>
            <a:r>
              <a:rPr lang="en-US" altLang="fr-FR" sz="1800" smtClean="0"/>
              <a:t>…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fr-FR" sz="1800" smtClean="0"/>
              <a:t>…</a:t>
            </a:r>
            <a:endParaRPr lang="en-US" altLang="fr-FR" sz="1800" b="1" smtClean="0"/>
          </a:p>
          <a:p>
            <a:pPr eaLnBrk="1" hangingPunct="1">
              <a:lnSpc>
                <a:spcPct val="90000"/>
              </a:lnSpc>
            </a:pPr>
            <a:r>
              <a:rPr lang="sr-Latn-RS" altLang="fr-FR" sz="2000" b="1" smtClean="0"/>
              <a:t>Uticaj na tekuću godinu</a:t>
            </a:r>
            <a:endParaRPr lang="en-US" altLang="fr-FR" sz="2000" b="1" smtClean="0"/>
          </a:p>
          <a:p>
            <a:pPr lvl="1" eaLnBrk="1" hangingPunct="1">
              <a:lnSpc>
                <a:spcPct val="90000"/>
              </a:lnSpc>
            </a:pPr>
            <a:r>
              <a:rPr lang="en-US" altLang="fr-FR" sz="1800" smtClean="0"/>
              <a:t>…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fr-FR" sz="1800" smtClean="0"/>
              <a:t>…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altLang="fr-FR" sz="20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dèle par défaut">
  <a:themeElements>
    <a:clrScheme name="Modèle par défau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Modèle par défau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1924</TotalTime>
  <Words>742</Words>
  <Application>Microsoft Office PowerPoint</Application>
  <PresentationFormat>On-screen Show (4:3)</PresentationFormat>
  <Paragraphs>186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Arial Narrow</vt:lpstr>
      <vt:lpstr>Times New Roman</vt:lpstr>
      <vt:lpstr>ZapfChancery</vt:lpstr>
      <vt:lpstr>Modèle par défaut</vt:lpstr>
      <vt:lpstr>PowerPoint Presentation</vt:lpstr>
      <vt:lpstr> Sadržaj</vt:lpstr>
      <vt:lpstr>  Svrha ovog izvještaja  </vt:lpstr>
      <vt:lpstr>Značajni događaji </vt:lpstr>
      <vt:lpstr>Ključne brojke </vt:lpstr>
      <vt:lpstr>Procjena interne kontrole  [ukoliko je primenljivo, praviti referencu na preliminarni izvještaj koji je prethodno dostavljen rukovodstvu] </vt:lpstr>
      <vt:lpstr>Procjena interne kontrole    [Ukoliko je odgovarajuće, praviti referencu na preliminarni izvještaj koji je prethodno podnesen rukovodstvu] </vt:lpstr>
      <vt:lpstr>Procjena interne kontrole    [Ukoliko je odgovarajuće, praviti referencu na preliminarni izvještaj koji je prethodno podnesen rukovodstvu] </vt:lpstr>
      <vt:lpstr> Praćenje revizijskih pitanja iz prethodne godine koja treba pratiti  </vt:lpstr>
      <vt:lpstr>  Rezime dodatnih revizijskih procedura  </vt:lpstr>
      <vt:lpstr> Raspored identifikovaniih pogrešnih iskaza </vt:lpstr>
      <vt:lpstr> Raspored identifikovanih a nekorigovanih pogrešnih iskaza </vt:lpstr>
      <vt:lpstr> Raspored identifikovanih a nekorigovanih pogrešnih iskaza </vt:lpstr>
      <vt:lpstr>   Sažetak revizorskih odgovornosti vezano za ostale informacije u dokumentima koji sadrže finansijske izvještaje  </vt:lpstr>
      <vt:lpstr>Zaključak </vt:lpstr>
      <vt:lpstr>Zaključak </vt:lpstr>
    </vt:vector>
  </TitlesOfParts>
  <Company>CNCC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A4.2.2 - Audit findings report</dc:title>
  <dc:creator>CNCC</dc:creator>
  <cp:lastModifiedBy>Ranka Macanovic</cp:lastModifiedBy>
  <cp:revision>114</cp:revision>
  <cp:lastPrinted>2014-03-28T15:48:50Z</cp:lastPrinted>
  <dcterms:created xsi:type="dcterms:W3CDTF">2011-05-13T08:05:18Z</dcterms:created>
  <dcterms:modified xsi:type="dcterms:W3CDTF">2019-10-01T10:21:34Z</dcterms:modified>
  <cp:category>Pack SMEs</cp:category>
</cp:coreProperties>
</file>